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hart15.xml" ContentType="application/vnd.openxmlformats-officedocument.drawingml.char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charts/chart16.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charts/chart8.xml" ContentType="application/vnd.openxmlformats-officedocument.drawingml.chart+xml"/>
  <Override PartName="/ppt/notesSlides/notesSlide13.xml" ContentType="application/vnd.openxmlformats-officedocument.presentationml.notesSlide+xml"/>
  <Override PartName="/ppt/charts/chart12.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chart10.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3"/>
  </p:notesMasterIdLst>
  <p:sldIdLst>
    <p:sldId id="256" r:id="rId2"/>
    <p:sldId id="311" r:id="rId3"/>
    <p:sldId id="312" r:id="rId4"/>
    <p:sldId id="258" r:id="rId5"/>
    <p:sldId id="300" r:id="rId6"/>
    <p:sldId id="299" r:id="rId7"/>
    <p:sldId id="314" r:id="rId8"/>
    <p:sldId id="308" r:id="rId9"/>
    <p:sldId id="315" r:id="rId10"/>
    <p:sldId id="306" r:id="rId11"/>
    <p:sldId id="305" r:id="rId12"/>
    <p:sldId id="304" r:id="rId13"/>
    <p:sldId id="307" r:id="rId14"/>
    <p:sldId id="303" r:id="rId15"/>
    <p:sldId id="347" r:id="rId16"/>
    <p:sldId id="316" r:id="rId17"/>
    <p:sldId id="326" r:id="rId18"/>
    <p:sldId id="334" r:id="rId19"/>
    <p:sldId id="343" r:id="rId20"/>
    <p:sldId id="332" r:id="rId21"/>
    <p:sldId id="341" r:id="rId22"/>
    <p:sldId id="342" r:id="rId23"/>
    <p:sldId id="348" r:id="rId24"/>
    <p:sldId id="349" r:id="rId25"/>
    <p:sldId id="350" r:id="rId26"/>
    <p:sldId id="351" r:id="rId27"/>
    <p:sldId id="352" r:id="rId28"/>
    <p:sldId id="353" r:id="rId29"/>
    <p:sldId id="327" r:id="rId30"/>
    <p:sldId id="346" r:id="rId31"/>
    <p:sldId id="354"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009900"/>
    <a:srgbClr val="996633"/>
    <a:srgbClr val="FDAA03"/>
    <a:srgbClr val="FF9900"/>
    <a:srgbClr val="ECD002"/>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0920" autoAdjust="0"/>
  </p:normalViewPr>
  <p:slideViewPr>
    <p:cSldViewPr>
      <p:cViewPr varScale="1">
        <p:scale>
          <a:sx n="45" d="100"/>
          <a:sy n="45" d="100"/>
        </p:scale>
        <p:origin x="-109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daylight\jwilk$\Non-Conforming%20-%20%20Summary%20&amp;%20Presentation\Survey%20Monkey%20Stat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aylight\jwilk$\Non-Conforming%20-%20%20Summary%20&amp;%20Presentation\Survey%20Monkey%20Stat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aylight\jwilk$\Non-Conforming%20-%20%20Summary%20&amp;%20Presentation\Survey%20Monkey%20Sta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sunlight\PL$\ADVANCE%20PLANNING\ZO%20Update\Non-Conforming%20in%20R-1\Public%20Workshop\Results\Survey%20Monkey%20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lgn="l">
              <a:defRPr sz="2800"/>
            </a:pPr>
            <a:r>
              <a:rPr lang="en-US" sz="2800" dirty="0"/>
              <a:t>Neighborhood</a:t>
            </a:r>
            <a:r>
              <a:rPr lang="en-US" sz="2800" baseline="0" dirty="0"/>
              <a:t> Influence</a:t>
            </a:r>
            <a:endParaRPr lang="en-US" sz="2800" dirty="0"/>
          </a:p>
        </c:rich>
      </c:tx>
      <c:layout>
        <c:manualLayout>
          <c:xMode val="edge"/>
          <c:yMode val="edge"/>
          <c:x val="0.12069142092532553"/>
          <c:y val="2.7777777777777801E-2"/>
        </c:manualLayout>
      </c:layout>
    </c:title>
    <c:plotArea>
      <c:layout>
        <c:manualLayout>
          <c:layoutTarget val="inner"/>
          <c:xMode val="edge"/>
          <c:yMode val="edge"/>
          <c:x val="0.1164600380834749"/>
          <c:y val="0.16875000000000004"/>
          <c:w val="0.537745098039216"/>
          <c:h val="0.76180555555555596"/>
        </c:manualLayout>
      </c:layout>
      <c:pieChart>
        <c:varyColors val="1"/>
        <c:ser>
          <c:idx val="0"/>
          <c:order val="0"/>
          <c:dPt>
            <c:idx val="0"/>
            <c:spPr>
              <a:solidFill>
                <a:srgbClr val="009900"/>
              </a:solidFill>
            </c:spPr>
          </c:dPt>
          <c:dPt>
            <c:idx val="1"/>
            <c:spPr>
              <a:solidFill>
                <a:srgbClr val="CC3300"/>
              </a:solidFill>
            </c:spPr>
          </c:dPt>
          <c:dPt>
            <c:idx val="2"/>
            <c:spPr>
              <a:solidFill>
                <a:srgbClr val="0070C0"/>
              </a:solidFill>
            </c:spPr>
          </c:dPt>
          <c:dPt>
            <c:idx val="3"/>
            <c:spPr>
              <a:solidFill>
                <a:srgbClr val="7030A0"/>
              </a:solidFill>
              <a:ln>
                <a:noFill/>
              </a:ln>
            </c:spPr>
          </c:dPt>
          <c:cat>
            <c:strRef>
              <c:f>TotalR!$A$2:$A$5</c:f>
              <c:strCache>
                <c:ptCount val="4"/>
                <c:pt idx="0">
                  <c:v>Positive - 19</c:v>
                </c:pt>
                <c:pt idx="1">
                  <c:v>Negative - 25</c:v>
                </c:pt>
                <c:pt idx="2">
                  <c:v>Mix - 21</c:v>
                </c:pt>
                <c:pt idx="3">
                  <c:v>None - 8</c:v>
                </c:pt>
              </c:strCache>
            </c:strRef>
          </c:cat>
          <c:val>
            <c:numRef>
              <c:f>TotalR!$B$2:$B$5</c:f>
              <c:numCache>
                <c:formatCode>General</c:formatCode>
                <c:ptCount val="4"/>
                <c:pt idx="0">
                  <c:v>19</c:v>
                </c:pt>
                <c:pt idx="1">
                  <c:v>25</c:v>
                </c:pt>
                <c:pt idx="2">
                  <c:v>21</c:v>
                </c:pt>
                <c:pt idx="3">
                  <c:v>8</c:v>
                </c:pt>
              </c:numCache>
            </c:numRef>
          </c:val>
        </c:ser>
        <c:firstSliceAng val="0"/>
      </c:pieChart>
    </c:plotArea>
    <c:legend>
      <c:legendPos val="r"/>
      <c:legendEntry>
        <c:idx val="0"/>
        <c:txPr>
          <a:bodyPr/>
          <a:lstStyle/>
          <a:p>
            <a:pPr>
              <a:defRPr sz="2400"/>
            </a:pPr>
            <a:endParaRPr lang="en-US"/>
          </a:p>
        </c:txPr>
      </c:legendEntry>
      <c:legendEntry>
        <c:idx val="1"/>
        <c:txPr>
          <a:bodyPr/>
          <a:lstStyle/>
          <a:p>
            <a:pPr>
              <a:defRPr sz="2400"/>
            </a:pPr>
            <a:endParaRPr lang="en-US"/>
          </a:p>
        </c:txPr>
      </c:legendEntry>
      <c:legendEntry>
        <c:idx val="2"/>
        <c:txPr>
          <a:bodyPr/>
          <a:lstStyle/>
          <a:p>
            <a:pPr>
              <a:defRPr sz="2400"/>
            </a:pPr>
            <a:endParaRPr lang="en-US"/>
          </a:p>
        </c:txPr>
      </c:legendEntry>
      <c:legendEntry>
        <c:idx val="3"/>
        <c:txPr>
          <a:bodyPr/>
          <a:lstStyle/>
          <a:p>
            <a:pPr>
              <a:defRPr sz="2400"/>
            </a:pPr>
            <a:endParaRPr lang="en-US"/>
          </a:p>
        </c:txPr>
      </c:legendEntry>
      <c:layout>
        <c:manualLayout>
          <c:xMode val="edge"/>
          <c:yMode val="edge"/>
          <c:x val="0.66184987905923565"/>
          <c:y val="0.24644612131816868"/>
          <c:w val="0.29239848695383691"/>
          <c:h val="0.61104257801108242"/>
        </c:manualLayout>
      </c:layout>
      <c:txPr>
        <a:bodyPr/>
        <a:lstStyle/>
        <a:p>
          <a:pPr>
            <a:defRPr sz="1200"/>
          </a:pPr>
          <a:endParaRPr lang="en-US"/>
        </a:p>
      </c:txPr>
    </c:legend>
    <c:plotVisOnly val="1"/>
  </c:chart>
  <c:spPr>
    <a:ln>
      <a:noFill/>
    </a:ln>
  </c:sp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800"/>
            </a:pPr>
            <a:r>
              <a:rPr lang="en-US" sz="1800"/>
              <a:t>Negative Influences</a:t>
            </a:r>
          </a:p>
        </c:rich>
      </c:tx>
      <c:layout>
        <c:manualLayout>
          <c:xMode val="edge"/>
          <c:yMode val="edge"/>
          <c:x val="0.32951951951951991"/>
          <c:y val="0"/>
        </c:manualLayout>
      </c:layout>
    </c:title>
    <c:plotArea>
      <c:layout>
        <c:manualLayout>
          <c:layoutTarget val="inner"/>
          <c:xMode val="edge"/>
          <c:yMode val="edge"/>
          <c:x val="0.31294605809128628"/>
          <c:y val="0.13591618120905621"/>
          <c:w val="0.42717417584212802"/>
          <c:h val="0.83698354778823358"/>
        </c:manualLayout>
      </c:layout>
      <c:pieChart>
        <c:varyColors val="1"/>
        <c:ser>
          <c:idx val="0"/>
          <c:order val="0"/>
          <c:dPt>
            <c:idx val="0"/>
            <c:spPr>
              <a:solidFill>
                <a:srgbClr val="00B0F0"/>
              </a:solidFill>
            </c:spPr>
          </c:dPt>
          <c:dPt>
            <c:idx val="1"/>
            <c:spPr>
              <a:solidFill>
                <a:srgbClr val="0070C0"/>
              </a:solidFill>
            </c:spPr>
          </c:dPt>
          <c:dPt>
            <c:idx val="2"/>
            <c:spPr>
              <a:solidFill>
                <a:srgbClr val="FF0000"/>
              </a:solidFill>
              <a:ln>
                <a:noFill/>
              </a:ln>
            </c:spPr>
          </c:dPt>
          <c:dPt>
            <c:idx val="3"/>
            <c:spPr>
              <a:solidFill>
                <a:schemeClr val="accent6">
                  <a:lumMod val="75000"/>
                </a:schemeClr>
              </a:solidFill>
            </c:spPr>
          </c:dPt>
          <c:dPt>
            <c:idx val="4"/>
            <c:spPr>
              <a:solidFill>
                <a:schemeClr val="accent5">
                  <a:lumMod val="75000"/>
                </a:schemeClr>
              </a:solidFill>
            </c:spPr>
          </c:dPt>
          <c:dLbls>
            <c:dLbl>
              <c:idx val="1"/>
              <c:layout>
                <c:manualLayout>
                  <c:x val="-0.15325648483128829"/>
                  <c:y val="-0.24601626016260192"/>
                </c:manualLayout>
              </c:layout>
              <c:tx>
                <c:rich>
                  <a:bodyPr/>
                  <a:lstStyle/>
                  <a:p>
                    <a:r>
                      <a:rPr lang="en-US" sz="1400"/>
                      <a:t>O</a:t>
                    </a:r>
                    <a:r>
                      <a:rPr lang="en-US"/>
                      <a:t>vercrowded - 5</a:t>
                    </a:r>
                  </a:p>
                </c:rich>
              </c:tx>
              <c:showCatName val="1"/>
            </c:dLbl>
            <c:dLbl>
              <c:idx val="2"/>
              <c:layout>
                <c:manualLayout>
                  <c:x val="-6.2688042373081745E-2"/>
                  <c:y val="-4.2276422764227686E-3"/>
                </c:manualLayout>
              </c:layout>
              <c:showCatName val="1"/>
            </c:dLbl>
            <c:txPr>
              <a:bodyPr/>
              <a:lstStyle/>
              <a:p>
                <a:pPr>
                  <a:defRPr sz="1400"/>
                </a:pPr>
                <a:endParaRPr lang="en-US"/>
              </a:p>
            </c:txPr>
            <c:showCatName val="1"/>
            <c:showLeaderLines val="1"/>
          </c:dLbls>
          <c:cat>
            <c:strRef>
              <c:f>'Depot Hill'!$A$36:$A$40</c:f>
              <c:strCache>
                <c:ptCount val="5"/>
                <c:pt idx="0">
                  <c:v>Higher Density - 3</c:v>
                </c:pt>
                <c:pt idx="1">
                  <c:v>Overcrowded - 5</c:v>
                </c:pt>
                <c:pt idx="2">
                  <c:v>Poor Landscaping Maintenance - 1</c:v>
                </c:pt>
                <c:pt idx="3">
                  <c:v>Parking - 3</c:v>
                </c:pt>
                <c:pt idx="4">
                  <c:v>None - 2</c:v>
                </c:pt>
              </c:strCache>
            </c:strRef>
          </c:cat>
          <c:val>
            <c:numRef>
              <c:f>'Depot Hill'!$B$36:$B$40</c:f>
              <c:numCache>
                <c:formatCode>General</c:formatCode>
                <c:ptCount val="5"/>
                <c:pt idx="0">
                  <c:v>3</c:v>
                </c:pt>
                <c:pt idx="1">
                  <c:v>5</c:v>
                </c:pt>
                <c:pt idx="2">
                  <c:v>1</c:v>
                </c:pt>
                <c:pt idx="3">
                  <c:v>3</c:v>
                </c:pt>
                <c:pt idx="4">
                  <c:v>2</c:v>
                </c:pt>
              </c:numCache>
            </c:numRef>
          </c:val>
        </c:ser>
        <c:dLbls>
          <c:showCatName val="1"/>
        </c:dLbls>
        <c:firstSliceAng val="0"/>
      </c:pieChart>
    </c:plotArea>
    <c:plotVisOnly val="1"/>
  </c:chart>
  <c:spPr>
    <a:ln>
      <a:noFill/>
    </a:ln>
  </c:spPr>
  <c:txPr>
    <a:bodyPr/>
    <a:lstStyle/>
    <a:p>
      <a:pPr>
        <a:defRPr sz="1100" b="1"/>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lgn="l">
              <a:defRPr/>
            </a:pPr>
            <a:r>
              <a:rPr lang="en-US"/>
              <a:t>Neighborhood</a:t>
            </a:r>
            <a:r>
              <a:rPr lang="en-US" baseline="0"/>
              <a:t> Influence</a:t>
            </a:r>
            <a:endParaRPr lang="en-US"/>
          </a:p>
        </c:rich>
      </c:tx>
      <c:layout>
        <c:manualLayout>
          <c:xMode val="edge"/>
          <c:yMode val="edge"/>
          <c:x val="0.17297900262467192"/>
          <c:y val="2.7777777777777964E-2"/>
        </c:manualLayout>
      </c:layout>
    </c:title>
    <c:plotArea>
      <c:layout>
        <c:manualLayout>
          <c:layoutTarget val="inner"/>
          <c:xMode val="edge"/>
          <c:yMode val="edge"/>
          <c:x val="0.17741362781779951"/>
          <c:y val="0.17584325396825398"/>
          <c:w val="0.46439125295508277"/>
          <c:h val="0.77951388888888884"/>
        </c:manualLayout>
      </c:layout>
      <c:pieChart>
        <c:varyColors val="1"/>
        <c:ser>
          <c:idx val="1"/>
          <c:order val="1"/>
          <c:dPt>
            <c:idx val="0"/>
            <c:spPr>
              <a:solidFill>
                <a:srgbClr val="009900"/>
              </a:solidFill>
            </c:spPr>
          </c:dPt>
          <c:dPt>
            <c:idx val="1"/>
            <c:spPr>
              <a:solidFill>
                <a:srgbClr val="CC3300"/>
              </a:solidFill>
            </c:spPr>
          </c:dPt>
          <c:dPt>
            <c:idx val="2"/>
            <c:spPr>
              <a:solidFill>
                <a:srgbClr val="0070C0"/>
              </a:solidFill>
            </c:spPr>
          </c:dPt>
          <c:dPt>
            <c:idx val="3"/>
            <c:spPr>
              <a:solidFill>
                <a:srgbClr val="7030A0"/>
              </a:solidFill>
            </c:spPr>
          </c:dPt>
          <c:cat>
            <c:strRef>
              <c:f>NOCR!$A$2:$A$5</c:f>
              <c:strCache>
                <c:ptCount val="4"/>
                <c:pt idx="0">
                  <c:v>Positive  - 3</c:v>
                </c:pt>
                <c:pt idx="1">
                  <c:v>negative - 10</c:v>
                </c:pt>
                <c:pt idx="2">
                  <c:v>mix - 4</c:v>
                </c:pt>
                <c:pt idx="3">
                  <c:v>None - 1</c:v>
                </c:pt>
              </c:strCache>
            </c:strRef>
          </c:cat>
          <c:val>
            <c:numRef>
              <c:f>NOCR!$B$2:$B$5</c:f>
              <c:numCache>
                <c:formatCode>General</c:formatCode>
                <c:ptCount val="4"/>
                <c:pt idx="0">
                  <c:v>3</c:v>
                </c:pt>
                <c:pt idx="1">
                  <c:v>10</c:v>
                </c:pt>
                <c:pt idx="2">
                  <c:v>4</c:v>
                </c:pt>
                <c:pt idx="3">
                  <c:v>1</c:v>
                </c:pt>
              </c:numCache>
            </c:numRef>
          </c:val>
        </c:ser>
        <c:ser>
          <c:idx val="0"/>
          <c:order val="0"/>
          <c:dPt>
            <c:idx val="0"/>
            <c:spPr>
              <a:solidFill>
                <a:schemeClr val="accent3"/>
              </a:solidFill>
            </c:spPr>
          </c:dPt>
          <c:dPt>
            <c:idx val="2"/>
            <c:spPr>
              <a:solidFill>
                <a:schemeClr val="accent1"/>
              </a:solidFill>
            </c:spPr>
          </c:dPt>
          <c:cat>
            <c:strRef>
              <c:f>TotalR!$A$2:$A$5</c:f>
              <c:strCache>
                <c:ptCount val="4"/>
                <c:pt idx="0">
                  <c:v>Positive - 19</c:v>
                </c:pt>
                <c:pt idx="1">
                  <c:v>Negative - 25</c:v>
                </c:pt>
                <c:pt idx="2">
                  <c:v>Mix - 21</c:v>
                </c:pt>
                <c:pt idx="3">
                  <c:v>None - 8</c:v>
                </c:pt>
              </c:strCache>
            </c:strRef>
          </c:cat>
          <c:val>
            <c:numRef>
              <c:f>TotalR!$B$2:$B$5</c:f>
              <c:numCache>
                <c:formatCode>General</c:formatCode>
                <c:ptCount val="4"/>
                <c:pt idx="0">
                  <c:v>19</c:v>
                </c:pt>
                <c:pt idx="1">
                  <c:v>25</c:v>
                </c:pt>
                <c:pt idx="2">
                  <c:v>21</c:v>
                </c:pt>
                <c:pt idx="3">
                  <c:v>8</c:v>
                </c:pt>
              </c:numCache>
            </c:numRef>
          </c:val>
        </c:ser>
        <c:firstSliceAng val="0"/>
      </c:pieChart>
    </c:plotArea>
    <c:legend>
      <c:legendPos val="r"/>
      <c:layout>
        <c:manualLayout>
          <c:xMode val="edge"/>
          <c:yMode val="edge"/>
          <c:x val="0.70101496621432968"/>
          <c:y val="0.35976088926384259"/>
          <c:w val="0.26056895813555231"/>
          <c:h val="0.38687664041994807"/>
        </c:manualLayout>
      </c:layout>
      <c:txPr>
        <a:bodyPr/>
        <a:lstStyle/>
        <a:p>
          <a:pPr>
            <a:defRPr sz="1200"/>
          </a:pPr>
          <a:endParaRPr lang="en-US"/>
        </a:p>
      </c:txPr>
    </c:legend>
    <c:plotVisOnly val="1"/>
  </c:chart>
  <c:spPr>
    <a:ln>
      <a:noFill/>
    </a:ln>
  </c:sp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a:t>Positive</a:t>
            </a:r>
            <a:r>
              <a:rPr lang="en-US" baseline="0" dirty="0"/>
              <a:t> Influences</a:t>
            </a:r>
            <a:endParaRPr lang="en-US" dirty="0"/>
          </a:p>
        </c:rich>
      </c:tx>
      <c:layout>
        <c:manualLayout>
          <c:xMode val="edge"/>
          <c:yMode val="edge"/>
          <c:x val="0.14568072136144272"/>
          <c:y val="5.7408783409116149E-2"/>
        </c:manualLayout>
      </c:layout>
    </c:title>
    <c:plotArea>
      <c:layout>
        <c:manualLayout>
          <c:layoutTarget val="inner"/>
          <c:xMode val="edge"/>
          <c:yMode val="edge"/>
          <c:x val="9.677419354838715E-2"/>
          <c:y val="0.24070588887656663"/>
          <c:w val="0.54937769875539755"/>
          <c:h val="0.47973827215260084"/>
        </c:manualLayout>
      </c:layout>
      <c:pieChart>
        <c:varyColors val="1"/>
        <c:firstSliceAng val="0"/>
      </c:pieChart>
    </c:plotArea>
    <c:legend>
      <c:legendPos val="r"/>
      <c:layout>
        <c:manualLayout>
          <c:xMode val="edge"/>
          <c:yMode val="edge"/>
          <c:x val="0.67572178477690292"/>
          <c:y val="0.4101591438394146"/>
          <c:w val="0.28395563457793577"/>
          <c:h val="0.18308528335366539"/>
        </c:manualLayout>
      </c:layout>
      <c:txPr>
        <a:bodyPr/>
        <a:lstStyle/>
        <a:p>
          <a:pPr>
            <a:defRPr sz="1200"/>
          </a:pPr>
          <a:endParaRPr lang="en-US"/>
        </a:p>
      </c:txPr>
    </c:legend>
    <c:plotVisOnly val="1"/>
  </c:chart>
  <c:spPr>
    <a:ln>
      <a:noFill/>
    </a:ln>
  </c:sp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a:t>Negative Influences</a:t>
            </a:r>
          </a:p>
        </c:rich>
      </c:tx>
      <c:layout>
        <c:manualLayout>
          <c:xMode val="edge"/>
          <c:yMode val="edge"/>
          <c:x val="7.0363381301475306E-2"/>
          <c:y val="5.5061365568740493E-2"/>
        </c:manualLayout>
      </c:layout>
    </c:title>
    <c:plotArea>
      <c:layout>
        <c:manualLayout>
          <c:layoutTarget val="inner"/>
          <c:xMode val="edge"/>
          <c:yMode val="edge"/>
          <c:x val="8.6206896551724185E-2"/>
          <c:y val="0.24051809544933658"/>
          <c:w val="0.5704842067155399"/>
          <c:h val="0.46602935196480755"/>
        </c:manualLayout>
      </c:layout>
      <c:pieChart>
        <c:varyColors val="1"/>
        <c:firstSliceAng val="0"/>
      </c:pieChart>
    </c:plotArea>
    <c:legend>
      <c:legendPos val="r"/>
      <c:layout>
        <c:manualLayout>
          <c:xMode val="edge"/>
          <c:yMode val="edge"/>
          <c:x val="0.67105891935921835"/>
          <c:y val="0.39490425492588105"/>
          <c:w val="0.30882613811204668"/>
          <c:h val="0.2746279250304981"/>
        </c:manualLayout>
      </c:layout>
      <c:txPr>
        <a:bodyPr/>
        <a:lstStyle/>
        <a:p>
          <a:pPr>
            <a:defRPr sz="1200"/>
          </a:pPr>
          <a:endParaRPr lang="en-US"/>
        </a:p>
      </c:txPr>
    </c:legend>
    <c:plotVisOnly val="1"/>
  </c:chart>
  <c:spPr>
    <a:ln>
      <a:noFill/>
    </a:ln>
  </c:sp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Positive</a:t>
            </a:r>
            <a:r>
              <a:rPr lang="en-US" baseline="0"/>
              <a:t> Influences</a:t>
            </a:r>
            <a:endParaRPr lang="en-US"/>
          </a:p>
        </c:rich>
      </c:tx>
      <c:layout>
        <c:manualLayout>
          <c:xMode val="edge"/>
          <c:yMode val="edge"/>
          <c:x val="0.34892549615508617"/>
          <c:y val="2.4366471734892745E-2"/>
        </c:manualLayout>
      </c:layout>
    </c:title>
    <c:plotArea>
      <c:layout>
        <c:manualLayout>
          <c:layoutTarget val="inner"/>
          <c:xMode val="edge"/>
          <c:yMode val="edge"/>
          <c:x val="0.34145208822581413"/>
          <c:y val="0.1845228776227533"/>
          <c:w val="0.42528318828567513"/>
          <c:h val="0.70880531380945866"/>
        </c:manualLayout>
      </c:layout>
      <c:pieChart>
        <c:varyColors val="1"/>
        <c:ser>
          <c:idx val="0"/>
          <c:order val="0"/>
          <c:dPt>
            <c:idx val="0"/>
            <c:spPr>
              <a:solidFill>
                <a:srgbClr val="FFC000"/>
              </a:solidFill>
            </c:spPr>
          </c:dPt>
          <c:dPt>
            <c:idx val="1"/>
            <c:spPr>
              <a:solidFill>
                <a:srgbClr val="FFFF00"/>
              </a:solidFill>
            </c:spPr>
          </c:dPt>
          <c:dPt>
            <c:idx val="2"/>
            <c:spPr>
              <a:solidFill>
                <a:schemeClr val="bg2">
                  <a:lumMod val="25000"/>
                </a:schemeClr>
              </a:solidFill>
            </c:spPr>
          </c:dPt>
          <c:dPt>
            <c:idx val="3"/>
            <c:spPr>
              <a:solidFill>
                <a:schemeClr val="accent5">
                  <a:lumMod val="75000"/>
                </a:schemeClr>
              </a:solidFill>
            </c:spPr>
          </c:dPt>
          <c:dLbls>
            <c:dLbl>
              <c:idx val="0"/>
              <c:layout/>
              <c:tx>
                <c:rich>
                  <a:bodyPr/>
                  <a:lstStyle/>
                  <a:p>
                    <a:r>
                      <a:rPr lang="en-US" sz="1600"/>
                      <a:t>D</a:t>
                    </a:r>
                    <a:r>
                      <a:rPr lang="en-US"/>
                      <a:t>iversity  - 5</a:t>
                    </a:r>
                  </a:p>
                </c:rich>
              </c:tx>
              <c:showCatName val="1"/>
            </c:dLbl>
            <c:dLbl>
              <c:idx val="2"/>
              <c:spPr/>
              <c:txPr>
                <a:bodyPr/>
                <a:lstStyle/>
                <a:p>
                  <a:pPr>
                    <a:defRPr sz="1600" b="1">
                      <a:solidFill>
                        <a:schemeClr val="bg2"/>
                      </a:solidFill>
                    </a:defRPr>
                  </a:pPr>
                  <a:endParaRPr lang="en-US"/>
                </a:p>
              </c:txPr>
            </c:dLbl>
            <c:txPr>
              <a:bodyPr/>
              <a:lstStyle/>
              <a:p>
                <a:pPr>
                  <a:defRPr sz="1600" b="1"/>
                </a:pPr>
                <a:endParaRPr lang="en-US"/>
              </a:p>
            </c:txPr>
            <c:showCatName val="1"/>
            <c:showLeaderLines val="1"/>
          </c:dLbls>
          <c:cat>
            <c:strRef>
              <c:f>NOCR!$A$19:$A$22</c:f>
              <c:strCache>
                <c:ptCount val="4"/>
                <c:pt idx="0">
                  <c:v>Diveristy  - 5</c:v>
                </c:pt>
                <c:pt idx="1">
                  <c:v>Affordability  - 4</c:v>
                </c:pt>
                <c:pt idx="2">
                  <c:v>Noise - 1</c:v>
                </c:pt>
                <c:pt idx="3">
                  <c:v>None - 2</c:v>
                </c:pt>
              </c:strCache>
            </c:strRef>
          </c:cat>
          <c:val>
            <c:numRef>
              <c:f>NOCR!$B$19:$B$22</c:f>
              <c:numCache>
                <c:formatCode>General</c:formatCode>
                <c:ptCount val="4"/>
                <c:pt idx="0">
                  <c:v>5</c:v>
                </c:pt>
                <c:pt idx="1">
                  <c:v>4</c:v>
                </c:pt>
                <c:pt idx="2">
                  <c:v>1</c:v>
                </c:pt>
                <c:pt idx="3">
                  <c:v>2</c:v>
                </c:pt>
              </c:numCache>
            </c:numRef>
          </c:val>
        </c:ser>
        <c:dLbls>
          <c:showCatName val="1"/>
        </c:dLbls>
        <c:firstSliceAng val="0"/>
      </c:pieChart>
    </c:plotArea>
    <c:plotVisOnly val="1"/>
  </c:chart>
  <c:spPr>
    <a:ln>
      <a:noFill/>
    </a:ln>
  </c:sp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Negative Influences</a:t>
            </a:r>
          </a:p>
        </c:rich>
      </c:tx>
      <c:layout>
        <c:manualLayout>
          <c:xMode val="edge"/>
          <c:yMode val="edge"/>
          <c:x val="0.27685661002900991"/>
          <c:y val="7.3099415204678372E-2"/>
        </c:manualLayout>
      </c:layout>
    </c:title>
    <c:plotArea>
      <c:layout>
        <c:manualLayout>
          <c:layoutTarget val="inner"/>
          <c:xMode val="edge"/>
          <c:yMode val="edge"/>
          <c:x val="0.27712460284569718"/>
          <c:y val="0.27170150880262772"/>
          <c:w val="0.43697909471842367"/>
          <c:h val="0.728298491197373"/>
        </c:manualLayout>
      </c:layout>
      <c:pieChart>
        <c:varyColors val="1"/>
        <c:ser>
          <c:idx val="0"/>
          <c:order val="0"/>
          <c:dPt>
            <c:idx val="0"/>
            <c:spPr>
              <a:solidFill>
                <a:srgbClr val="0070C0"/>
              </a:solidFill>
            </c:spPr>
          </c:dPt>
          <c:dPt>
            <c:idx val="1"/>
            <c:spPr>
              <a:solidFill>
                <a:srgbClr val="C00000"/>
              </a:solidFill>
            </c:spPr>
          </c:dPt>
          <c:dPt>
            <c:idx val="2"/>
            <c:spPr>
              <a:solidFill>
                <a:schemeClr val="bg1">
                  <a:lumMod val="50000"/>
                </a:schemeClr>
              </a:solidFill>
            </c:spPr>
          </c:dPt>
          <c:dPt>
            <c:idx val="3"/>
            <c:spPr>
              <a:solidFill>
                <a:schemeClr val="accent6">
                  <a:lumMod val="75000"/>
                </a:schemeClr>
              </a:solidFill>
            </c:spPr>
          </c:dPt>
          <c:dPt>
            <c:idx val="4"/>
            <c:spPr>
              <a:solidFill>
                <a:schemeClr val="tx1">
                  <a:lumMod val="85000"/>
                  <a:lumOff val="15000"/>
                </a:schemeClr>
              </a:solidFill>
            </c:spPr>
          </c:dPt>
          <c:dPt>
            <c:idx val="5"/>
            <c:spPr>
              <a:solidFill>
                <a:schemeClr val="accent5">
                  <a:lumMod val="75000"/>
                </a:schemeClr>
              </a:solidFill>
            </c:spPr>
          </c:dPt>
          <c:dLbls>
            <c:dLbl>
              <c:idx val="4"/>
              <c:spPr/>
              <c:txPr>
                <a:bodyPr/>
                <a:lstStyle/>
                <a:p>
                  <a:pPr>
                    <a:defRPr sz="1400" b="1">
                      <a:solidFill>
                        <a:schemeClr val="bg2"/>
                      </a:solidFill>
                    </a:defRPr>
                  </a:pPr>
                  <a:endParaRPr lang="en-US"/>
                </a:p>
              </c:txPr>
            </c:dLbl>
            <c:txPr>
              <a:bodyPr/>
              <a:lstStyle/>
              <a:p>
                <a:pPr>
                  <a:defRPr sz="1400" b="1"/>
                </a:pPr>
                <a:endParaRPr lang="en-US"/>
              </a:p>
            </c:txPr>
            <c:showCatName val="1"/>
            <c:showLeaderLines val="1"/>
          </c:dLbls>
          <c:cat>
            <c:strRef>
              <c:f>NOCR!$A$36:$A$41</c:f>
              <c:strCache>
                <c:ptCount val="6"/>
                <c:pt idx="0">
                  <c:v>Overcrowded  - 1</c:v>
                </c:pt>
                <c:pt idx="1">
                  <c:v>Poor Building Maintenance - 3</c:v>
                </c:pt>
                <c:pt idx="2">
                  <c:v>Safety - 1</c:v>
                </c:pt>
                <c:pt idx="3">
                  <c:v>Parking -7 </c:v>
                </c:pt>
                <c:pt idx="4">
                  <c:v>Trash - 2</c:v>
                </c:pt>
                <c:pt idx="5">
                  <c:v>None - 2</c:v>
                </c:pt>
              </c:strCache>
            </c:strRef>
          </c:cat>
          <c:val>
            <c:numRef>
              <c:f>NOCR!$B$36:$B$41</c:f>
              <c:numCache>
                <c:formatCode>General</c:formatCode>
                <c:ptCount val="6"/>
                <c:pt idx="0">
                  <c:v>1</c:v>
                </c:pt>
                <c:pt idx="1">
                  <c:v>3</c:v>
                </c:pt>
                <c:pt idx="2">
                  <c:v>1</c:v>
                </c:pt>
                <c:pt idx="3">
                  <c:v>7</c:v>
                </c:pt>
                <c:pt idx="4">
                  <c:v>2</c:v>
                </c:pt>
                <c:pt idx="5">
                  <c:v>2</c:v>
                </c:pt>
              </c:numCache>
            </c:numRef>
          </c:val>
        </c:ser>
        <c:dLbls>
          <c:showCatName val="1"/>
        </c:dLbls>
        <c:firstSliceAng val="0"/>
      </c:pieChart>
    </c:plotArea>
    <c:plotVisOnly val="1"/>
  </c:chart>
  <c:spPr>
    <a:ln>
      <a:noFill/>
    </a:ln>
  </c:sp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Neighborhood</a:t>
            </a:r>
            <a:r>
              <a:rPr lang="en-US" baseline="0"/>
              <a:t> Influence</a:t>
            </a:r>
            <a:endParaRPr lang="en-US"/>
          </a:p>
        </c:rich>
      </c:tx>
      <c:layout>
        <c:manualLayout>
          <c:xMode val="edge"/>
          <c:yMode val="edge"/>
          <c:x val="0.13355707585732116"/>
          <c:y val="6.4746981627296613E-2"/>
        </c:manualLayout>
      </c:layout>
    </c:title>
    <c:plotArea>
      <c:layout>
        <c:manualLayout>
          <c:layoutTarget val="inner"/>
          <c:xMode val="edge"/>
          <c:yMode val="edge"/>
          <c:x val="8.309668258680783E-2"/>
          <c:y val="0.25304846894138233"/>
          <c:w val="0.5754051030506433"/>
          <c:h val="0.46799615048118975"/>
        </c:manualLayout>
      </c:layout>
      <c:pieChart>
        <c:varyColors val="1"/>
        <c:ser>
          <c:idx val="0"/>
          <c:order val="0"/>
          <c:dPt>
            <c:idx val="0"/>
            <c:spPr>
              <a:solidFill>
                <a:srgbClr val="009900"/>
              </a:solidFill>
            </c:spPr>
          </c:dPt>
          <c:dPt>
            <c:idx val="1"/>
            <c:spPr>
              <a:solidFill>
                <a:srgbClr val="CC3300"/>
              </a:solidFill>
              <a:ln>
                <a:noFill/>
              </a:ln>
            </c:spPr>
          </c:dPt>
          <c:dPt>
            <c:idx val="2"/>
            <c:spPr>
              <a:solidFill>
                <a:srgbClr val="0070C0"/>
              </a:solidFill>
            </c:spPr>
          </c:dPt>
          <c:dPt>
            <c:idx val="3"/>
            <c:spPr>
              <a:solidFill>
                <a:srgbClr val="7030A0"/>
              </a:solidFill>
            </c:spPr>
          </c:dPt>
          <c:cat>
            <c:strRef>
              <c:f>OOMF!$A$2:$A$5</c:f>
              <c:strCache>
                <c:ptCount val="4"/>
                <c:pt idx="0">
                  <c:v>Positive - 8</c:v>
                </c:pt>
                <c:pt idx="1">
                  <c:v>Negative - 0</c:v>
                </c:pt>
                <c:pt idx="2">
                  <c:v>Mix - 1</c:v>
                </c:pt>
                <c:pt idx="3">
                  <c:v>None - 2</c:v>
                </c:pt>
              </c:strCache>
            </c:strRef>
          </c:cat>
          <c:val>
            <c:numRef>
              <c:f>OOMF!$B$2:$B$5</c:f>
              <c:numCache>
                <c:formatCode>General</c:formatCode>
                <c:ptCount val="4"/>
                <c:pt idx="0">
                  <c:v>8</c:v>
                </c:pt>
                <c:pt idx="1">
                  <c:v>0</c:v>
                </c:pt>
                <c:pt idx="2">
                  <c:v>1</c:v>
                </c:pt>
                <c:pt idx="3">
                  <c:v>2</c:v>
                </c:pt>
              </c:numCache>
            </c:numRef>
          </c:val>
        </c:ser>
        <c:firstSliceAng val="0"/>
      </c:pieChart>
    </c:plotArea>
    <c:legend>
      <c:legendPos val="r"/>
      <c:layout>
        <c:manualLayout>
          <c:xMode val="edge"/>
          <c:yMode val="edge"/>
          <c:x val="0.75274170646701977"/>
          <c:y val="0.38828398950131232"/>
          <c:w val="0.21447140828707886"/>
          <c:h val="0.16665406824146983"/>
        </c:manualLayout>
      </c:layout>
      <c:txPr>
        <a:bodyPr/>
        <a:lstStyle/>
        <a:p>
          <a:pPr>
            <a:defRPr sz="1200"/>
          </a:pPr>
          <a:endParaRPr lang="en-US"/>
        </a:p>
      </c:txPr>
    </c:legend>
    <c:plotVisOnly val="1"/>
  </c:chart>
  <c:spPr>
    <a:ln>
      <a:noFill/>
    </a:ln>
  </c:sp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lgn="l">
              <a:defRPr/>
            </a:pPr>
            <a:r>
              <a:rPr lang="en-US"/>
              <a:t>Neighborhood</a:t>
            </a:r>
            <a:r>
              <a:rPr lang="en-US" baseline="0"/>
              <a:t> Influence</a:t>
            </a:r>
            <a:endParaRPr lang="en-US"/>
          </a:p>
        </c:rich>
      </c:tx>
      <c:layout>
        <c:manualLayout>
          <c:xMode val="edge"/>
          <c:yMode val="edge"/>
          <c:x val="0.13505792379400847"/>
          <c:y val="6.6590623089921988E-2"/>
        </c:manualLayout>
      </c:layout>
    </c:title>
    <c:plotArea>
      <c:layout>
        <c:manualLayout>
          <c:layoutTarget val="inner"/>
          <c:xMode val="edge"/>
          <c:yMode val="edge"/>
          <c:x val="3.5047968141913299E-2"/>
          <c:y val="0.27451425592348905"/>
          <c:w val="0.59988505747126442"/>
          <c:h val="0.47662100456621004"/>
        </c:manualLayout>
      </c:layout>
      <c:pieChart>
        <c:varyColors val="1"/>
        <c:ser>
          <c:idx val="1"/>
          <c:order val="1"/>
          <c:dPt>
            <c:idx val="0"/>
            <c:spPr>
              <a:solidFill>
                <a:srgbClr val="009900"/>
              </a:solidFill>
            </c:spPr>
          </c:dPt>
          <c:dPt>
            <c:idx val="1"/>
            <c:spPr>
              <a:solidFill>
                <a:srgbClr val="CC3300"/>
              </a:solidFill>
            </c:spPr>
          </c:dPt>
          <c:dPt>
            <c:idx val="2"/>
            <c:spPr>
              <a:solidFill>
                <a:srgbClr val="0070C0"/>
              </a:solidFill>
            </c:spPr>
          </c:dPt>
          <c:dPt>
            <c:idx val="3"/>
            <c:spPr>
              <a:solidFill>
                <a:srgbClr val="7030A0"/>
              </a:solidFill>
            </c:spPr>
          </c:dPt>
          <c:cat>
            <c:strRef>
              <c:f>OOMF!$L$2:$L$5</c:f>
              <c:strCache>
                <c:ptCount val="4"/>
                <c:pt idx="0">
                  <c:v>Positive - 11</c:v>
                </c:pt>
                <c:pt idx="1">
                  <c:v>Negative - 25 </c:v>
                </c:pt>
                <c:pt idx="2">
                  <c:v>Mix - 20</c:v>
                </c:pt>
                <c:pt idx="3">
                  <c:v>None - 6</c:v>
                </c:pt>
              </c:strCache>
            </c:strRef>
          </c:cat>
          <c:val>
            <c:numRef>
              <c:f>OOMF!$M$2:$M$5</c:f>
              <c:numCache>
                <c:formatCode>General</c:formatCode>
                <c:ptCount val="4"/>
                <c:pt idx="0">
                  <c:v>11</c:v>
                </c:pt>
                <c:pt idx="1">
                  <c:v>25</c:v>
                </c:pt>
                <c:pt idx="2">
                  <c:v>20</c:v>
                </c:pt>
                <c:pt idx="3">
                  <c:v>6</c:v>
                </c:pt>
              </c:numCache>
            </c:numRef>
          </c:val>
        </c:ser>
        <c:ser>
          <c:idx val="0"/>
          <c:order val="0"/>
          <c:dPt>
            <c:idx val="0"/>
            <c:spPr>
              <a:solidFill>
                <a:schemeClr val="accent3"/>
              </a:solidFill>
            </c:spPr>
          </c:dPt>
          <c:dPt>
            <c:idx val="2"/>
            <c:spPr>
              <a:solidFill>
                <a:schemeClr val="accent1"/>
              </a:solidFill>
            </c:spPr>
          </c:dPt>
          <c:cat>
            <c:strRef>
              <c:f>TotalR!$A$2:$A$5</c:f>
              <c:strCache>
                <c:ptCount val="4"/>
                <c:pt idx="0">
                  <c:v>Positive - 19</c:v>
                </c:pt>
                <c:pt idx="1">
                  <c:v>Negative - 25</c:v>
                </c:pt>
                <c:pt idx="2">
                  <c:v>Mix - 21</c:v>
                </c:pt>
                <c:pt idx="3">
                  <c:v>None - 8</c:v>
                </c:pt>
              </c:strCache>
            </c:strRef>
          </c:cat>
          <c:val>
            <c:numRef>
              <c:f>TotalR!$B$2:$B$5</c:f>
              <c:numCache>
                <c:formatCode>General</c:formatCode>
                <c:ptCount val="4"/>
                <c:pt idx="0">
                  <c:v>19</c:v>
                </c:pt>
                <c:pt idx="1">
                  <c:v>25</c:v>
                </c:pt>
                <c:pt idx="2">
                  <c:v>21</c:v>
                </c:pt>
                <c:pt idx="3">
                  <c:v>8</c:v>
                </c:pt>
              </c:numCache>
            </c:numRef>
          </c:val>
        </c:ser>
        <c:firstSliceAng val="0"/>
      </c:pieChart>
    </c:plotArea>
    <c:legend>
      <c:legendPos val="r"/>
      <c:layout>
        <c:manualLayout>
          <c:xMode val="edge"/>
          <c:yMode val="edge"/>
          <c:x val="0.70545411349443399"/>
          <c:y val="0.41137633480746427"/>
          <c:w val="0.25670015386007783"/>
          <c:h val="0.16664239744004603"/>
        </c:manualLayout>
      </c:layout>
      <c:txPr>
        <a:bodyPr/>
        <a:lstStyle/>
        <a:p>
          <a:pPr>
            <a:defRPr sz="1200"/>
          </a:pPr>
          <a:endParaRPr lang="en-US"/>
        </a:p>
      </c:txPr>
    </c:legend>
    <c:plotVisOnly val="1"/>
  </c:chart>
  <c:spPr>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Neighborhood</a:t>
            </a:r>
            <a:r>
              <a:rPr lang="en-US" baseline="0"/>
              <a:t> Influence</a:t>
            </a:r>
            <a:endParaRPr lang="en-US"/>
          </a:p>
        </c:rich>
      </c:tx>
      <c:layout/>
    </c:title>
    <c:plotArea>
      <c:layout>
        <c:manualLayout>
          <c:layoutTarget val="inner"/>
          <c:xMode val="edge"/>
          <c:yMode val="edge"/>
          <c:x val="0.17533407008334484"/>
          <c:y val="0.20199805068226132"/>
          <c:w val="0.44956140350877194"/>
          <c:h val="0.74926900584795297"/>
        </c:manualLayout>
      </c:layout>
      <c:pieChart>
        <c:varyColors val="1"/>
        <c:ser>
          <c:idx val="0"/>
          <c:order val="0"/>
          <c:dPt>
            <c:idx val="0"/>
            <c:spPr>
              <a:solidFill>
                <a:srgbClr val="009900"/>
              </a:solidFill>
            </c:spPr>
          </c:dPt>
          <c:dPt>
            <c:idx val="1"/>
            <c:spPr>
              <a:solidFill>
                <a:srgbClr val="CC3300"/>
              </a:solidFill>
            </c:spPr>
          </c:dPt>
          <c:dPt>
            <c:idx val="2"/>
            <c:spPr>
              <a:solidFill>
                <a:srgbClr val="0070C0"/>
              </a:solidFill>
            </c:spPr>
          </c:dPt>
          <c:cat>
            <c:strRef>
              <c:f>'RV-MONTRY'!$A$2:$A$5</c:f>
              <c:strCache>
                <c:ptCount val="4"/>
                <c:pt idx="0">
                  <c:v>Positive - 12</c:v>
                </c:pt>
                <c:pt idx="1">
                  <c:v>Negative - 3</c:v>
                </c:pt>
                <c:pt idx="2">
                  <c:v>Mix - 4</c:v>
                </c:pt>
                <c:pt idx="3">
                  <c:v>None - 0</c:v>
                </c:pt>
              </c:strCache>
            </c:strRef>
          </c:cat>
          <c:val>
            <c:numRef>
              <c:f>'RV-MONTRY'!$B$2:$B$5</c:f>
              <c:numCache>
                <c:formatCode>General</c:formatCode>
                <c:ptCount val="4"/>
                <c:pt idx="0">
                  <c:v>12</c:v>
                </c:pt>
                <c:pt idx="1">
                  <c:v>3</c:v>
                </c:pt>
                <c:pt idx="2">
                  <c:v>4</c:v>
                </c:pt>
                <c:pt idx="3">
                  <c:v>0</c:v>
                </c:pt>
              </c:numCache>
            </c:numRef>
          </c:val>
        </c:ser>
        <c:firstSliceAng val="0"/>
      </c:pieChart>
    </c:plotArea>
    <c:legend>
      <c:legendPos val="r"/>
      <c:legendEntry>
        <c:idx val="0"/>
        <c:txPr>
          <a:bodyPr/>
          <a:lstStyle/>
          <a:p>
            <a:pPr>
              <a:defRPr sz="1600"/>
            </a:pPr>
            <a:endParaRPr lang="en-US"/>
          </a:p>
        </c:txPr>
      </c:legendEntry>
      <c:legendEntry>
        <c:idx val="1"/>
        <c:txPr>
          <a:bodyPr/>
          <a:lstStyle/>
          <a:p>
            <a:pPr>
              <a:defRPr sz="1600"/>
            </a:pPr>
            <a:endParaRPr lang="en-US"/>
          </a:p>
        </c:txPr>
      </c:legendEntry>
      <c:legendEntry>
        <c:idx val="2"/>
        <c:txPr>
          <a:bodyPr/>
          <a:lstStyle/>
          <a:p>
            <a:pPr>
              <a:defRPr sz="1600"/>
            </a:pPr>
            <a:endParaRPr lang="en-US"/>
          </a:p>
        </c:txPr>
      </c:legendEntry>
      <c:layout>
        <c:manualLayout>
          <c:xMode val="edge"/>
          <c:yMode val="edge"/>
          <c:x val="0.70373831560528644"/>
          <c:y val="0.38171440192782946"/>
          <c:w val="0.24070612883915826"/>
          <c:h val="0.5847676935119952"/>
        </c:manualLayout>
      </c:layout>
      <c:txPr>
        <a:bodyPr/>
        <a:lstStyle/>
        <a:p>
          <a:pPr>
            <a:defRPr sz="1200"/>
          </a:pPr>
          <a:endParaRPr lang="en-US"/>
        </a:p>
      </c:txPr>
    </c:legend>
    <c:plotVisOnly val="1"/>
  </c:chart>
  <c:spPr>
    <a:ln>
      <a:no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Positive</a:t>
            </a:r>
            <a:r>
              <a:rPr lang="en-US" baseline="0"/>
              <a:t> Influences</a:t>
            </a:r>
            <a:endParaRPr lang="en-US"/>
          </a:p>
        </c:rich>
      </c:tx>
      <c:layout/>
    </c:title>
    <c:plotArea>
      <c:layout>
        <c:manualLayout>
          <c:layoutTarget val="inner"/>
          <c:xMode val="edge"/>
          <c:yMode val="edge"/>
          <c:x val="0.30928834553575574"/>
          <c:y val="0.28632139184356387"/>
          <c:w val="0.42820716489386235"/>
          <c:h val="0.71367860815643724"/>
        </c:manualLayout>
      </c:layout>
      <c:pieChart>
        <c:varyColors val="1"/>
        <c:ser>
          <c:idx val="0"/>
          <c:order val="0"/>
          <c:dPt>
            <c:idx val="0"/>
            <c:spPr>
              <a:solidFill>
                <a:srgbClr val="FFC000"/>
              </a:solidFill>
            </c:spPr>
          </c:dPt>
          <c:dPt>
            <c:idx val="1"/>
            <c:spPr>
              <a:solidFill>
                <a:srgbClr val="FFFF00"/>
              </a:solidFill>
            </c:spPr>
          </c:dPt>
          <c:dPt>
            <c:idx val="2"/>
            <c:spPr>
              <a:solidFill>
                <a:srgbClr val="92D050"/>
              </a:solidFill>
              <a:ln>
                <a:noFill/>
              </a:ln>
            </c:spPr>
          </c:dPt>
          <c:dLbls>
            <c:txPr>
              <a:bodyPr/>
              <a:lstStyle/>
              <a:p>
                <a:pPr>
                  <a:defRPr sz="1400" b="1"/>
                </a:pPr>
                <a:endParaRPr lang="en-US"/>
              </a:p>
            </c:txPr>
            <c:showCatName val="1"/>
            <c:showLeaderLines val="1"/>
          </c:dLbls>
          <c:cat>
            <c:strRef>
              <c:f>'RV-MONTRY'!$A$18:$A$20</c:f>
              <c:strCache>
                <c:ptCount val="3"/>
                <c:pt idx="0">
                  <c:v>Diversity - 6</c:v>
                </c:pt>
                <c:pt idx="1">
                  <c:v>Affordabilty - 9</c:v>
                </c:pt>
                <c:pt idx="2">
                  <c:v>Year Round Residents - 3</c:v>
                </c:pt>
              </c:strCache>
            </c:strRef>
          </c:cat>
          <c:val>
            <c:numRef>
              <c:f>'RV-MONTRY'!$B$18:$B$20</c:f>
              <c:numCache>
                <c:formatCode>General</c:formatCode>
                <c:ptCount val="3"/>
                <c:pt idx="0">
                  <c:v>6</c:v>
                </c:pt>
                <c:pt idx="1">
                  <c:v>9</c:v>
                </c:pt>
                <c:pt idx="2">
                  <c:v>3</c:v>
                </c:pt>
              </c:numCache>
            </c:numRef>
          </c:val>
        </c:ser>
        <c:dLbls>
          <c:showCatName val="1"/>
        </c:dLbls>
        <c:firstSliceAng val="0"/>
      </c:pieChart>
    </c:plotArea>
    <c:plotVisOnly val="1"/>
  </c:chart>
  <c:spPr>
    <a:ln>
      <a:no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Negative Influences</a:t>
            </a:r>
          </a:p>
        </c:rich>
      </c:tx>
      <c:layout/>
    </c:title>
    <c:plotArea>
      <c:layout/>
      <c:pieChart>
        <c:varyColors val="1"/>
        <c:ser>
          <c:idx val="0"/>
          <c:order val="0"/>
          <c:dPt>
            <c:idx val="0"/>
            <c:spPr>
              <a:solidFill>
                <a:srgbClr val="00B050"/>
              </a:solidFill>
            </c:spPr>
          </c:dPt>
          <c:dPt>
            <c:idx val="1"/>
            <c:spPr>
              <a:solidFill>
                <a:srgbClr val="00B0F0"/>
              </a:solidFill>
            </c:spPr>
          </c:dPt>
          <c:dPt>
            <c:idx val="2"/>
            <c:spPr>
              <a:solidFill>
                <a:srgbClr val="0070C0"/>
              </a:solidFill>
            </c:spPr>
          </c:dPt>
          <c:dPt>
            <c:idx val="3"/>
            <c:spPr>
              <a:solidFill>
                <a:srgbClr val="C00000"/>
              </a:solidFill>
            </c:spPr>
          </c:dPt>
          <c:dPt>
            <c:idx val="4"/>
            <c:spPr>
              <a:solidFill>
                <a:srgbClr val="FF0000"/>
              </a:solidFill>
            </c:spPr>
          </c:dPt>
          <c:dPt>
            <c:idx val="5"/>
            <c:spPr>
              <a:solidFill>
                <a:srgbClr val="FF00FF"/>
              </a:solidFill>
            </c:spPr>
          </c:dPt>
          <c:dPt>
            <c:idx val="6"/>
            <c:spPr>
              <a:solidFill>
                <a:schemeClr val="bg2">
                  <a:lumMod val="25000"/>
                </a:schemeClr>
              </a:solidFill>
            </c:spPr>
          </c:dPt>
          <c:dPt>
            <c:idx val="7"/>
            <c:spPr>
              <a:solidFill>
                <a:schemeClr val="accent6">
                  <a:lumMod val="75000"/>
                </a:schemeClr>
              </a:solidFill>
              <a:ln>
                <a:noFill/>
              </a:ln>
            </c:spPr>
          </c:dPt>
          <c:dPt>
            <c:idx val="8"/>
            <c:spPr>
              <a:solidFill>
                <a:schemeClr val="accent5">
                  <a:lumMod val="75000"/>
                </a:schemeClr>
              </a:solidFill>
            </c:spPr>
          </c:dPt>
          <c:dLbls>
            <c:dLbl>
              <c:idx val="0"/>
              <c:layout/>
              <c:tx>
                <c:rich>
                  <a:bodyPr/>
                  <a:lstStyle/>
                  <a:p>
                    <a:r>
                      <a:rPr lang="en-US" sz="1100"/>
                      <a:t>2</a:t>
                    </a:r>
                    <a:r>
                      <a:rPr lang="en-US"/>
                      <a:t>nd Home -1</a:t>
                    </a:r>
                  </a:p>
                </c:rich>
              </c:tx>
              <c:showCatName val="1"/>
            </c:dLbl>
            <c:showCatName val="1"/>
            <c:showLeaderLines val="1"/>
          </c:dLbls>
          <c:cat>
            <c:strRef>
              <c:f>'RV-MONTRY'!$A$34:$A$42</c:f>
              <c:strCache>
                <c:ptCount val="9"/>
                <c:pt idx="0">
                  <c:v>2nd Home 1</c:v>
                </c:pt>
                <c:pt idx="1">
                  <c:v>Higher Density - 1</c:v>
                </c:pt>
                <c:pt idx="2">
                  <c:v>Overcrowded - 1</c:v>
                </c:pt>
                <c:pt idx="3">
                  <c:v>Poor Building Maintenance - 1</c:v>
                </c:pt>
                <c:pt idx="4">
                  <c:v>Poor Landscaping Maintenance - 1</c:v>
                </c:pt>
                <c:pt idx="5">
                  <c:v>Pets - 1</c:v>
                </c:pt>
                <c:pt idx="6">
                  <c:v>Noise - 1</c:v>
                </c:pt>
                <c:pt idx="7">
                  <c:v>Parking - 4</c:v>
                </c:pt>
                <c:pt idx="8">
                  <c:v>None - 2</c:v>
                </c:pt>
              </c:strCache>
            </c:strRef>
          </c:cat>
          <c:val>
            <c:numRef>
              <c:f>'RV-MONTRY'!$B$34:$B$42</c:f>
              <c:numCache>
                <c:formatCode>General</c:formatCode>
                <c:ptCount val="9"/>
                <c:pt idx="0">
                  <c:v>1</c:v>
                </c:pt>
                <c:pt idx="1">
                  <c:v>1</c:v>
                </c:pt>
                <c:pt idx="2">
                  <c:v>1</c:v>
                </c:pt>
                <c:pt idx="3">
                  <c:v>1</c:v>
                </c:pt>
                <c:pt idx="4">
                  <c:v>1</c:v>
                </c:pt>
                <c:pt idx="5">
                  <c:v>1</c:v>
                </c:pt>
                <c:pt idx="6">
                  <c:v>1</c:v>
                </c:pt>
                <c:pt idx="7">
                  <c:v>4</c:v>
                </c:pt>
                <c:pt idx="8">
                  <c:v>2</c:v>
                </c:pt>
              </c:numCache>
            </c:numRef>
          </c:val>
        </c:ser>
        <c:dLbls>
          <c:showCatName val="1"/>
        </c:dLbls>
        <c:firstSliceAng val="0"/>
      </c:pieChart>
    </c:plotArea>
    <c:plotVisOnly val="1"/>
  </c:chart>
  <c:spPr>
    <a:ln>
      <a:noFill/>
    </a:ln>
  </c:spPr>
  <c:txPr>
    <a:bodyPr/>
    <a:lstStyle/>
    <a:p>
      <a:pPr>
        <a:defRPr sz="14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Neighborhood</a:t>
            </a:r>
            <a:r>
              <a:rPr lang="en-US" baseline="0"/>
              <a:t> Influence</a:t>
            </a:r>
            <a:endParaRPr lang="en-US"/>
          </a:p>
        </c:rich>
      </c:tx>
      <c:layout>
        <c:manualLayout>
          <c:xMode val="edge"/>
          <c:yMode val="edge"/>
          <c:x val="0.17413017451765897"/>
          <c:y val="2.9239766081871354E-2"/>
        </c:manualLayout>
      </c:layout>
    </c:title>
    <c:plotArea>
      <c:layout>
        <c:manualLayout>
          <c:layoutTarget val="inner"/>
          <c:xMode val="edge"/>
          <c:yMode val="edge"/>
          <c:x val="0.17526822305106601"/>
          <c:y val="0.17763157894736845"/>
          <c:w val="0.44956140350877194"/>
          <c:h val="0.74926900584795308"/>
        </c:manualLayout>
      </c:layout>
      <c:pieChart>
        <c:varyColors val="1"/>
        <c:ser>
          <c:idx val="0"/>
          <c:order val="0"/>
          <c:dPt>
            <c:idx val="0"/>
            <c:spPr>
              <a:solidFill>
                <a:srgbClr val="009900"/>
              </a:solidFill>
            </c:spPr>
          </c:dPt>
          <c:dPt>
            <c:idx val="1"/>
            <c:spPr>
              <a:solidFill>
                <a:srgbClr val="CC3300"/>
              </a:solidFill>
            </c:spPr>
          </c:dPt>
          <c:dPt>
            <c:idx val="2"/>
            <c:spPr>
              <a:solidFill>
                <a:srgbClr val="0070C0"/>
              </a:solidFill>
            </c:spPr>
          </c:dPt>
          <c:dPt>
            <c:idx val="3"/>
            <c:spPr>
              <a:solidFill>
                <a:srgbClr val="7030A0"/>
              </a:solidFill>
            </c:spPr>
          </c:dPt>
          <c:cat>
            <c:strRef>
              <c:f>JewelBox!$A$2:$A$5</c:f>
              <c:strCache>
                <c:ptCount val="4"/>
                <c:pt idx="0">
                  <c:v>Positive - 3</c:v>
                </c:pt>
                <c:pt idx="1">
                  <c:v>Negative  - 5</c:v>
                </c:pt>
                <c:pt idx="2">
                  <c:v>Mix - 7</c:v>
                </c:pt>
                <c:pt idx="3">
                  <c:v>None - 5</c:v>
                </c:pt>
              </c:strCache>
            </c:strRef>
          </c:cat>
          <c:val>
            <c:numRef>
              <c:f>JewelBox!$B$2:$B$5</c:f>
              <c:numCache>
                <c:formatCode>General</c:formatCode>
                <c:ptCount val="4"/>
                <c:pt idx="0">
                  <c:v>3</c:v>
                </c:pt>
                <c:pt idx="1">
                  <c:v>5</c:v>
                </c:pt>
                <c:pt idx="2">
                  <c:v>7</c:v>
                </c:pt>
                <c:pt idx="3">
                  <c:v>5</c:v>
                </c:pt>
              </c:numCache>
            </c:numRef>
          </c:val>
        </c:ser>
        <c:firstSliceAng val="0"/>
      </c:pieChart>
    </c:plotArea>
    <c:legend>
      <c:legendPos val="r"/>
      <c:layout/>
      <c:txPr>
        <a:bodyPr/>
        <a:lstStyle/>
        <a:p>
          <a:pPr>
            <a:defRPr sz="1400"/>
          </a:pPr>
          <a:endParaRPr lang="en-US"/>
        </a:p>
      </c:txPr>
    </c:legend>
    <c:plotVisOnly val="1"/>
  </c:chart>
  <c:spPr>
    <a:ln>
      <a:no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Positive Influences</a:t>
            </a:r>
          </a:p>
        </c:rich>
      </c:tx>
      <c:layout/>
    </c:title>
    <c:plotArea>
      <c:layout>
        <c:manualLayout>
          <c:layoutTarget val="inner"/>
          <c:xMode val="edge"/>
          <c:yMode val="edge"/>
          <c:x val="0.28297255606207145"/>
          <c:y val="0.17477628892879621"/>
          <c:w val="0.43113114150204912"/>
          <c:h val="0.71855190250341605"/>
        </c:manualLayout>
      </c:layout>
      <c:pieChart>
        <c:varyColors val="1"/>
        <c:ser>
          <c:idx val="0"/>
          <c:order val="0"/>
          <c:dPt>
            <c:idx val="0"/>
            <c:spPr>
              <a:solidFill>
                <a:srgbClr val="FFC000"/>
              </a:solidFill>
            </c:spPr>
          </c:dPt>
          <c:dPt>
            <c:idx val="1"/>
            <c:spPr>
              <a:solidFill>
                <a:srgbClr val="FFFF00"/>
              </a:solidFill>
            </c:spPr>
          </c:dPt>
          <c:dPt>
            <c:idx val="2"/>
            <c:spPr>
              <a:solidFill>
                <a:srgbClr val="92D050"/>
              </a:solidFill>
            </c:spPr>
          </c:dPt>
          <c:dPt>
            <c:idx val="3"/>
            <c:spPr>
              <a:solidFill>
                <a:srgbClr val="00B050"/>
              </a:solidFill>
            </c:spPr>
          </c:dPt>
          <c:dPt>
            <c:idx val="4"/>
            <c:spPr>
              <a:solidFill>
                <a:srgbClr val="7030A0"/>
              </a:solidFill>
            </c:spPr>
          </c:dPt>
          <c:dPt>
            <c:idx val="5"/>
            <c:spPr>
              <a:solidFill>
                <a:schemeClr val="accent5">
                  <a:lumMod val="75000"/>
                </a:schemeClr>
              </a:solidFill>
            </c:spPr>
          </c:dPt>
          <c:dLbls>
            <c:showCatName val="1"/>
            <c:showLeaderLines val="1"/>
          </c:dLbls>
          <c:cat>
            <c:strRef>
              <c:f>JewelBox!$A$18:$A$23</c:f>
              <c:strCache>
                <c:ptCount val="6"/>
                <c:pt idx="0">
                  <c:v>Diversity  - 3</c:v>
                </c:pt>
                <c:pt idx="1">
                  <c:v>Affordability - 1</c:v>
                </c:pt>
                <c:pt idx="2">
                  <c:v>Year Round Residents - 2</c:v>
                </c:pt>
                <c:pt idx="3">
                  <c:v>2nd Home  - 2</c:v>
                </c:pt>
                <c:pt idx="4">
                  <c:v>Env Impct - 1</c:v>
                </c:pt>
                <c:pt idx="5">
                  <c:v>None - 3</c:v>
                </c:pt>
              </c:strCache>
            </c:strRef>
          </c:cat>
          <c:val>
            <c:numRef>
              <c:f>JewelBox!$B$18:$B$23</c:f>
              <c:numCache>
                <c:formatCode>General</c:formatCode>
                <c:ptCount val="6"/>
                <c:pt idx="0">
                  <c:v>3</c:v>
                </c:pt>
                <c:pt idx="1">
                  <c:v>1</c:v>
                </c:pt>
                <c:pt idx="2">
                  <c:v>2</c:v>
                </c:pt>
                <c:pt idx="3">
                  <c:v>2</c:v>
                </c:pt>
                <c:pt idx="4">
                  <c:v>1</c:v>
                </c:pt>
                <c:pt idx="5">
                  <c:v>3</c:v>
                </c:pt>
              </c:numCache>
            </c:numRef>
          </c:val>
        </c:ser>
        <c:dLbls>
          <c:showCatName val="1"/>
        </c:dLbls>
        <c:firstSliceAng val="0"/>
      </c:pieChart>
    </c:plotArea>
    <c:plotVisOnly val="1"/>
  </c:chart>
  <c:spPr>
    <a:ln>
      <a:noFill/>
    </a:ln>
  </c:spPr>
  <c:txPr>
    <a:bodyPr/>
    <a:lstStyle/>
    <a:p>
      <a:pPr>
        <a:defRPr sz="14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Negative Influences</a:t>
            </a:r>
          </a:p>
        </c:rich>
      </c:tx>
      <c:layout>
        <c:manualLayout>
          <c:xMode val="edge"/>
          <c:yMode val="edge"/>
          <c:x val="0.27685661002900991"/>
          <c:y val="1.949317738791425E-2"/>
        </c:manualLayout>
      </c:layout>
    </c:title>
    <c:plotArea>
      <c:layout>
        <c:manualLayout>
          <c:layoutTarget val="inner"/>
          <c:xMode val="edge"/>
          <c:yMode val="edge"/>
          <c:x val="0.23326495372288994"/>
          <c:y val="0.16502970023483907"/>
          <c:w val="0.45744693097573336"/>
          <c:h val="0.76241155162622221"/>
        </c:manualLayout>
      </c:layout>
      <c:pieChart>
        <c:varyColors val="1"/>
        <c:ser>
          <c:idx val="0"/>
          <c:order val="0"/>
          <c:dPt>
            <c:idx val="0"/>
            <c:spPr>
              <a:solidFill>
                <a:srgbClr val="00B0F0"/>
              </a:solidFill>
            </c:spPr>
          </c:dPt>
          <c:dPt>
            <c:idx val="1"/>
            <c:spPr>
              <a:solidFill>
                <a:srgbClr val="0070C0"/>
              </a:solidFill>
            </c:spPr>
          </c:dPt>
          <c:dPt>
            <c:idx val="2"/>
            <c:spPr>
              <a:solidFill>
                <a:srgbClr val="C00000"/>
              </a:solidFill>
            </c:spPr>
          </c:dPt>
          <c:dPt>
            <c:idx val="3"/>
            <c:spPr>
              <a:solidFill>
                <a:srgbClr val="FF0000"/>
              </a:solidFill>
            </c:spPr>
          </c:dPt>
          <c:dPt>
            <c:idx val="4"/>
            <c:spPr>
              <a:solidFill>
                <a:schemeClr val="accent6">
                  <a:lumMod val="75000"/>
                </a:schemeClr>
              </a:solidFill>
            </c:spPr>
          </c:dPt>
          <c:dPt>
            <c:idx val="5"/>
            <c:spPr>
              <a:solidFill>
                <a:schemeClr val="accent5">
                  <a:lumMod val="75000"/>
                </a:schemeClr>
              </a:solidFill>
            </c:spPr>
          </c:dPt>
          <c:dLbls>
            <c:showCatName val="1"/>
            <c:showLeaderLines val="1"/>
          </c:dLbls>
          <c:cat>
            <c:strRef>
              <c:f>JewelBox!$A$36:$A$41</c:f>
              <c:strCache>
                <c:ptCount val="6"/>
                <c:pt idx="0">
                  <c:v>Higher Density - 1</c:v>
                </c:pt>
                <c:pt idx="1">
                  <c:v>Overcrowded - 2</c:v>
                </c:pt>
                <c:pt idx="2">
                  <c:v>Poor Building Maintenance - 3</c:v>
                </c:pt>
                <c:pt idx="3">
                  <c:v>Poor Landscaping Maintenance - 1</c:v>
                </c:pt>
                <c:pt idx="4">
                  <c:v>Parking  - 5</c:v>
                </c:pt>
                <c:pt idx="5">
                  <c:v>None - 3</c:v>
                </c:pt>
              </c:strCache>
            </c:strRef>
          </c:cat>
          <c:val>
            <c:numRef>
              <c:f>JewelBox!$B$36:$B$41</c:f>
              <c:numCache>
                <c:formatCode>General</c:formatCode>
                <c:ptCount val="6"/>
                <c:pt idx="0">
                  <c:v>1</c:v>
                </c:pt>
                <c:pt idx="1">
                  <c:v>2</c:v>
                </c:pt>
                <c:pt idx="2">
                  <c:v>3</c:v>
                </c:pt>
                <c:pt idx="3">
                  <c:v>1</c:v>
                </c:pt>
                <c:pt idx="4">
                  <c:v>5</c:v>
                </c:pt>
                <c:pt idx="5">
                  <c:v>3</c:v>
                </c:pt>
              </c:numCache>
            </c:numRef>
          </c:val>
        </c:ser>
        <c:dLbls>
          <c:showCatName val="1"/>
        </c:dLbls>
        <c:firstSliceAng val="0"/>
      </c:pieChart>
    </c:plotArea>
    <c:plotVisOnly val="1"/>
  </c:chart>
  <c:spPr>
    <a:ln>
      <a:noFill/>
    </a:ln>
  </c:spPr>
  <c:txPr>
    <a:bodyPr/>
    <a:lstStyle/>
    <a:p>
      <a:pPr>
        <a:defRPr sz="14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Neighborhood</a:t>
            </a:r>
            <a:r>
              <a:rPr lang="en-US" baseline="0"/>
              <a:t> Influence</a:t>
            </a:r>
            <a:endParaRPr lang="en-US"/>
          </a:p>
        </c:rich>
      </c:tx>
      <c:layout/>
    </c:title>
    <c:plotArea>
      <c:layout>
        <c:manualLayout>
          <c:layoutTarget val="inner"/>
          <c:xMode val="edge"/>
          <c:yMode val="edge"/>
          <c:x val="0.19164985955702926"/>
          <c:y val="0.17763157894736845"/>
          <c:w val="0.44956140350877194"/>
          <c:h val="0.74926900584795275"/>
        </c:manualLayout>
      </c:layout>
      <c:pieChart>
        <c:varyColors val="1"/>
        <c:ser>
          <c:idx val="0"/>
          <c:order val="0"/>
          <c:dPt>
            <c:idx val="0"/>
            <c:spPr>
              <a:solidFill>
                <a:srgbClr val="009900"/>
              </a:solidFill>
            </c:spPr>
          </c:dPt>
          <c:dPt>
            <c:idx val="1"/>
            <c:spPr>
              <a:solidFill>
                <a:srgbClr val="CC3300"/>
              </a:solidFill>
            </c:spPr>
          </c:dPt>
          <c:dPt>
            <c:idx val="2"/>
            <c:spPr>
              <a:solidFill>
                <a:srgbClr val="0070C0"/>
              </a:solidFill>
            </c:spPr>
          </c:dPt>
          <c:dPt>
            <c:idx val="3"/>
            <c:spPr>
              <a:solidFill>
                <a:srgbClr val="7030A0"/>
              </a:solidFill>
            </c:spPr>
          </c:dPt>
          <c:cat>
            <c:strRef>
              <c:f>'Depot Hill'!$A$2:$A$5</c:f>
              <c:strCache>
                <c:ptCount val="4"/>
                <c:pt idx="0">
                  <c:v>Positive - 2</c:v>
                </c:pt>
                <c:pt idx="1">
                  <c:v>Negative - 7</c:v>
                </c:pt>
                <c:pt idx="2">
                  <c:v>Mix - 6</c:v>
                </c:pt>
                <c:pt idx="3">
                  <c:v>None - 2</c:v>
                </c:pt>
              </c:strCache>
            </c:strRef>
          </c:cat>
          <c:val>
            <c:numRef>
              <c:f>'Depot Hill'!$B$2:$B$5</c:f>
              <c:numCache>
                <c:formatCode>General</c:formatCode>
                <c:ptCount val="4"/>
                <c:pt idx="0">
                  <c:v>2</c:v>
                </c:pt>
                <c:pt idx="1">
                  <c:v>7</c:v>
                </c:pt>
                <c:pt idx="2">
                  <c:v>6</c:v>
                </c:pt>
                <c:pt idx="3">
                  <c:v>2</c:v>
                </c:pt>
              </c:numCache>
            </c:numRef>
          </c:val>
        </c:ser>
        <c:firstSliceAng val="0"/>
      </c:pieChart>
    </c:plotArea>
    <c:legend>
      <c:legendPos val="r"/>
      <c:layout/>
      <c:txPr>
        <a:bodyPr/>
        <a:lstStyle/>
        <a:p>
          <a:pPr>
            <a:defRPr sz="1600"/>
          </a:pPr>
          <a:endParaRPr lang="en-US"/>
        </a:p>
      </c:txPr>
    </c:legend>
    <c:plotVisOnly val="1"/>
  </c:chart>
  <c:spPr>
    <a:ln>
      <a:noFill/>
    </a:ln>
  </c:sp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Positive</a:t>
            </a:r>
            <a:r>
              <a:rPr lang="en-US" baseline="0"/>
              <a:t> Influences</a:t>
            </a:r>
            <a:endParaRPr lang="en-US"/>
          </a:p>
        </c:rich>
      </c:tx>
      <c:layout>
        <c:manualLayout>
          <c:xMode val="edge"/>
          <c:yMode val="edge"/>
          <c:x val="0.31834721904575247"/>
          <c:y val="1.6528925619834732E-2"/>
        </c:manualLayout>
      </c:layout>
    </c:title>
    <c:plotArea>
      <c:layout>
        <c:manualLayout>
          <c:layoutTarget val="inner"/>
          <c:xMode val="edge"/>
          <c:yMode val="edge"/>
          <c:x val="0.34825824157872376"/>
          <c:y val="0.16188889611939017"/>
          <c:w val="0.40583504862722025"/>
          <c:h val="0.8083160885881"/>
        </c:manualLayout>
      </c:layout>
      <c:pieChart>
        <c:varyColors val="1"/>
        <c:ser>
          <c:idx val="0"/>
          <c:order val="0"/>
          <c:dPt>
            <c:idx val="0"/>
            <c:spPr>
              <a:solidFill>
                <a:srgbClr val="FFC000"/>
              </a:solidFill>
            </c:spPr>
          </c:dPt>
          <c:dPt>
            <c:idx val="1"/>
            <c:spPr>
              <a:solidFill>
                <a:srgbClr val="FFFF00"/>
              </a:solidFill>
            </c:spPr>
          </c:dPt>
          <c:dPt>
            <c:idx val="2"/>
            <c:spPr>
              <a:solidFill>
                <a:srgbClr val="92D050"/>
              </a:solidFill>
            </c:spPr>
          </c:dPt>
          <c:dPt>
            <c:idx val="3"/>
            <c:spPr>
              <a:solidFill>
                <a:srgbClr val="00B050"/>
              </a:solidFill>
            </c:spPr>
          </c:dPt>
          <c:dPt>
            <c:idx val="4"/>
            <c:spPr>
              <a:solidFill>
                <a:schemeClr val="accent5">
                  <a:lumMod val="75000"/>
                </a:schemeClr>
              </a:solidFill>
            </c:spPr>
          </c:dPt>
          <c:dLbls>
            <c:txPr>
              <a:bodyPr/>
              <a:lstStyle/>
              <a:p>
                <a:pPr>
                  <a:defRPr sz="1400" b="1"/>
                </a:pPr>
                <a:endParaRPr lang="en-US"/>
              </a:p>
            </c:txPr>
            <c:showCatName val="1"/>
            <c:showLeaderLines val="1"/>
          </c:dLbls>
          <c:cat>
            <c:strRef>
              <c:f>'Depot Hill'!$A$19:$A$23</c:f>
              <c:strCache>
                <c:ptCount val="5"/>
                <c:pt idx="0">
                  <c:v>Diversity - 6</c:v>
                </c:pt>
                <c:pt idx="1">
                  <c:v>Affordability - 2</c:v>
                </c:pt>
                <c:pt idx="2">
                  <c:v>Year Round Residents - 1</c:v>
                </c:pt>
                <c:pt idx="3">
                  <c:v>2nd Home - 1</c:v>
                </c:pt>
                <c:pt idx="4">
                  <c:v>None - 2</c:v>
                </c:pt>
              </c:strCache>
            </c:strRef>
          </c:cat>
          <c:val>
            <c:numRef>
              <c:f>'Depot Hill'!$B$19:$B$23</c:f>
              <c:numCache>
                <c:formatCode>General</c:formatCode>
                <c:ptCount val="5"/>
                <c:pt idx="0">
                  <c:v>6</c:v>
                </c:pt>
                <c:pt idx="1">
                  <c:v>2</c:v>
                </c:pt>
                <c:pt idx="2">
                  <c:v>1</c:v>
                </c:pt>
                <c:pt idx="3">
                  <c:v>1</c:v>
                </c:pt>
                <c:pt idx="4">
                  <c:v>2</c:v>
                </c:pt>
              </c:numCache>
            </c:numRef>
          </c:val>
        </c:ser>
        <c:dLbls>
          <c:showCatName val="1"/>
        </c:dLbls>
        <c:firstSliceAng val="0"/>
      </c:pieChart>
    </c:plotArea>
    <c:plotVisOnly val="1"/>
  </c:chart>
  <c:spPr>
    <a:ln>
      <a:noFill/>
    </a:ln>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E6CD64-8105-4BFC-9A31-10E94F44343A}" type="datetimeFigureOut">
              <a:rPr lang="en-US" smtClean="0"/>
              <a:pPr/>
              <a:t>7/20/2015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92C14E-F494-44AA-8CE1-04ABD1B43CD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Public Workshop Results: </a:t>
            </a:r>
            <a:endParaRPr lang="en-US" dirty="0" smtClean="0"/>
          </a:p>
          <a:p>
            <a:pPr lvl="0">
              <a:buFont typeface="Arial" pitchFamily="34" charset="0"/>
              <a:buChar char="•"/>
            </a:pPr>
            <a:r>
              <a:rPr lang="en-US" sz="1200" dirty="0" smtClean="0"/>
              <a:t>May allow for more affordable housing </a:t>
            </a:r>
          </a:p>
          <a:p>
            <a:pPr lvl="0">
              <a:buFont typeface="Arial" pitchFamily="34" charset="0"/>
              <a:buChar char="•"/>
            </a:pPr>
            <a:r>
              <a:rPr lang="en-US" sz="1200" dirty="0" smtClean="0"/>
              <a:t>Adds diversity to neighborhood </a:t>
            </a:r>
          </a:p>
          <a:p>
            <a:pPr lvl="0">
              <a:buFont typeface="Arial" pitchFamily="34" charset="0"/>
              <a:buChar char="•"/>
            </a:pPr>
            <a:r>
              <a:rPr lang="en-US" sz="1200" dirty="0" smtClean="0"/>
              <a:t>Adds diversity to schools </a:t>
            </a:r>
          </a:p>
          <a:p>
            <a:pPr lvl="0">
              <a:buFont typeface="Arial" pitchFamily="34" charset="0"/>
              <a:buChar char="•"/>
            </a:pPr>
            <a:r>
              <a:rPr lang="en-US" sz="1200" dirty="0" smtClean="0"/>
              <a:t>Diversity is good </a:t>
            </a:r>
          </a:p>
          <a:p>
            <a:pPr lvl="0">
              <a:buFont typeface="Arial" pitchFamily="34" charset="0"/>
              <a:buChar char="•"/>
            </a:pPr>
            <a:r>
              <a:rPr lang="en-US" sz="1200" dirty="0" smtClean="0"/>
              <a:t>Affordable housing is good </a:t>
            </a:r>
          </a:p>
          <a:p>
            <a:pPr lvl="0">
              <a:buFont typeface="Arial" pitchFamily="34" charset="0"/>
              <a:buChar char="•"/>
            </a:pPr>
            <a:r>
              <a:rPr lang="en-US" sz="1200" dirty="0" smtClean="0"/>
              <a:t>We need more low income housing in Capitola for seniors, students, working families, and people with disabilities</a:t>
            </a:r>
          </a:p>
          <a:p>
            <a:endParaRPr lang="en-US" dirty="0" smtClean="0"/>
          </a:p>
          <a:p>
            <a:r>
              <a:rPr lang="en-US" b="1" dirty="0" smtClean="0"/>
              <a:t>Public Workshop Results: </a:t>
            </a:r>
            <a:endParaRPr lang="en-US" dirty="0" smtClean="0"/>
          </a:p>
          <a:p>
            <a:pPr lvl="0">
              <a:buFont typeface="Arial" pitchFamily="34" charset="0"/>
              <a:buChar char="•"/>
            </a:pPr>
            <a:r>
              <a:rPr lang="en-US" sz="1200" dirty="0" smtClean="0"/>
              <a:t>Over stuffed with parking especially as compared to parking requirements for single family homes</a:t>
            </a:r>
          </a:p>
          <a:p>
            <a:pPr lvl="0">
              <a:buFont typeface="Arial" pitchFamily="34" charset="0"/>
              <a:buChar char="•"/>
            </a:pPr>
            <a:r>
              <a:rPr lang="en-US" sz="1200" dirty="0" smtClean="0"/>
              <a:t>And as a result of above, frequent noise from rearranging the cars</a:t>
            </a:r>
          </a:p>
          <a:p>
            <a:pPr lvl="0">
              <a:buFont typeface="Arial" pitchFamily="34" charset="0"/>
              <a:buChar char="•"/>
            </a:pPr>
            <a:r>
              <a:rPr lang="en-US" sz="1200" dirty="0" smtClean="0"/>
              <a:t>Parking under carports is single file, with one car parked behind another and often hang out into street </a:t>
            </a:r>
          </a:p>
          <a:p>
            <a:pPr lvl="0">
              <a:buFont typeface="Arial" pitchFamily="34" charset="0"/>
              <a:buChar char="•"/>
            </a:pPr>
            <a:r>
              <a:rPr lang="en-US" sz="1200" dirty="0" smtClean="0"/>
              <a:t>Carport design with parking as described above negates the possibility of a viable sidewalk </a:t>
            </a:r>
          </a:p>
          <a:p>
            <a:pPr lvl="0">
              <a:buFont typeface="Arial" pitchFamily="34" charset="0"/>
              <a:buChar char="•"/>
            </a:pPr>
            <a:r>
              <a:rPr lang="en-US" sz="1200" dirty="0" smtClean="0"/>
              <a:t>Apartments seem shoddily built and their designs wouldn’t pass muster by current standard</a:t>
            </a:r>
          </a:p>
          <a:p>
            <a:pPr lvl="0">
              <a:buFont typeface="Arial" pitchFamily="34" charset="0"/>
              <a:buChar char="•"/>
            </a:pPr>
            <a:r>
              <a:rPr lang="en-US" sz="1200" dirty="0" smtClean="0"/>
              <a:t>Apartments, with some exception, aren’t maintained to the standards most of the other homes on the street </a:t>
            </a:r>
          </a:p>
          <a:p>
            <a:pPr lvl="0">
              <a:buFont typeface="Arial" pitchFamily="34" charset="0"/>
              <a:buChar char="•"/>
            </a:pPr>
            <a:r>
              <a:rPr lang="en-US" sz="1200" dirty="0" smtClean="0"/>
              <a:t>Patio decks above the carports are noisy and impede privacy on homes across the street </a:t>
            </a:r>
          </a:p>
          <a:p>
            <a:pPr lvl="0">
              <a:buFont typeface="Arial" pitchFamily="34" charset="0"/>
              <a:buChar char="•"/>
            </a:pPr>
            <a:r>
              <a:rPr lang="en-US" sz="1200" dirty="0" smtClean="0"/>
              <a:t>Carports are loud echo chambers affecting the houses across the street</a:t>
            </a:r>
          </a:p>
          <a:p>
            <a:pPr lvl="0">
              <a:buFont typeface="Arial" pitchFamily="34" charset="0"/>
              <a:buChar char="•"/>
            </a:pPr>
            <a:r>
              <a:rPr lang="en-US" sz="1200" dirty="0" smtClean="0"/>
              <a:t>Carports are often used for storage in an unsightly way</a:t>
            </a:r>
          </a:p>
          <a:p>
            <a:pPr lvl="0">
              <a:buFont typeface="Arial" pitchFamily="34" charset="0"/>
              <a:buChar char="•"/>
            </a:pPr>
            <a:r>
              <a:rPr lang="en-US" sz="1200" dirty="0" smtClean="0"/>
              <a:t>Garbage cans and dumpsters are a constant blight and pest buffet table </a:t>
            </a:r>
          </a:p>
          <a:p>
            <a:pPr lvl="0">
              <a:buFont typeface="Arial" pitchFamily="34" charset="0"/>
              <a:buChar char="•"/>
            </a:pPr>
            <a:r>
              <a:rPr lang="en-US" sz="1200" dirty="0" smtClean="0"/>
              <a:t>The </a:t>
            </a:r>
            <a:r>
              <a:rPr lang="en-US" sz="1200" dirty="0" err="1" smtClean="0"/>
              <a:t>fourplex</a:t>
            </a:r>
            <a:r>
              <a:rPr lang="en-US" sz="1200" dirty="0" smtClean="0"/>
              <a:t> on   47</a:t>
            </a:r>
            <a:r>
              <a:rPr lang="en-US" sz="1200" baseline="30000" dirty="0" smtClean="0"/>
              <a:t>th</a:t>
            </a:r>
            <a:r>
              <a:rPr lang="en-US" sz="1200" dirty="0" smtClean="0"/>
              <a:t> &amp; 48</a:t>
            </a:r>
            <a:r>
              <a:rPr lang="en-US" sz="1200" baseline="30000" dirty="0" smtClean="0"/>
              <a:t>th</a:t>
            </a:r>
            <a:r>
              <a:rPr lang="en-US" sz="1200" dirty="0" smtClean="0"/>
              <a:t> Ave are health hazards in every single sense of the world. Holes in drive, trash spilled everywhere, over occupied, run-down construction, etc. They are dangerous </a:t>
            </a:r>
          </a:p>
          <a:p>
            <a:pPr lvl="0">
              <a:buFont typeface="Arial" pitchFamily="34" charset="0"/>
              <a:buChar char="•"/>
            </a:pPr>
            <a:r>
              <a:rPr lang="en-US" sz="1200" dirty="0" smtClean="0"/>
              <a:t>*yes people are walking sitting, sun bathing on the flimsy carport roofs (not on patio deck). </a:t>
            </a:r>
          </a:p>
          <a:p>
            <a:pPr lvl="0">
              <a:buFont typeface="Arial" pitchFamily="34" charset="0"/>
              <a:buChar char="•"/>
            </a:pPr>
            <a:r>
              <a:rPr lang="en-US" sz="1200" dirty="0" smtClean="0"/>
              <a:t>When two or more non-conforming multi-family units are located next to each other (</a:t>
            </a:r>
            <a:r>
              <a:rPr lang="en-US" sz="1200" dirty="0" err="1" smtClean="0"/>
              <a:t>ie</a:t>
            </a:r>
            <a:r>
              <a:rPr lang="en-US" sz="1200" dirty="0" smtClean="0"/>
              <a:t> 1710, 1720, 1730 48</a:t>
            </a:r>
            <a:r>
              <a:rPr lang="en-US" sz="1200" baseline="30000" dirty="0" smtClean="0"/>
              <a:t>th</a:t>
            </a:r>
            <a:r>
              <a:rPr lang="en-US" sz="1200" dirty="0" smtClean="0"/>
              <a:t> Ave.) then the compound effects are multiplied exponentially. Three units (two four </a:t>
            </a:r>
            <a:r>
              <a:rPr lang="en-US" sz="1200" dirty="0" err="1" smtClean="0"/>
              <a:t>plexes</a:t>
            </a:r>
            <a:r>
              <a:rPr lang="en-US" sz="1200" dirty="0" smtClean="0"/>
              <a:t> and one 3 three </a:t>
            </a:r>
            <a:r>
              <a:rPr lang="en-US" sz="1200" dirty="0" err="1" smtClean="0"/>
              <a:t>plex</a:t>
            </a:r>
            <a:r>
              <a:rPr lang="en-US" sz="1200" dirty="0" smtClean="0"/>
              <a:t>) equals 20 plus car</a:t>
            </a:r>
            <a:endParaRPr lang="en-US" dirty="0" smtClean="0"/>
          </a:p>
          <a:p>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27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Public Workshop Results: </a:t>
            </a:r>
            <a:endParaRPr lang="en-US" dirty="0" smtClean="0"/>
          </a:p>
          <a:p>
            <a:pPr lvl="0">
              <a:buFont typeface="Arial" pitchFamily="34" charset="0"/>
              <a:buChar char="•"/>
            </a:pPr>
            <a:r>
              <a:rPr lang="en-US" sz="1200" dirty="0" smtClean="0"/>
              <a:t>May allow for more affordable housing </a:t>
            </a:r>
          </a:p>
          <a:p>
            <a:pPr lvl="0">
              <a:buFont typeface="Arial" pitchFamily="34" charset="0"/>
              <a:buChar char="•"/>
            </a:pPr>
            <a:r>
              <a:rPr lang="en-US" sz="1200" dirty="0" smtClean="0"/>
              <a:t>Adds diversity to neighborhood </a:t>
            </a:r>
          </a:p>
          <a:p>
            <a:pPr lvl="0">
              <a:buFont typeface="Arial" pitchFamily="34" charset="0"/>
              <a:buChar char="•"/>
            </a:pPr>
            <a:r>
              <a:rPr lang="en-US" sz="1200" dirty="0" smtClean="0"/>
              <a:t>Adds diversity to schools </a:t>
            </a:r>
          </a:p>
          <a:p>
            <a:pPr lvl="0">
              <a:buFont typeface="Arial" pitchFamily="34" charset="0"/>
              <a:buChar char="•"/>
            </a:pPr>
            <a:r>
              <a:rPr lang="en-US" sz="1200" dirty="0" smtClean="0"/>
              <a:t>Diversity is good </a:t>
            </a:r>
          </a:p>
          <a:p>
            <a:pPr lvl="0">
              <a:buFont typeface="Arial" pitchFamily="34" charset="0"/>
              <a:buChar char="•"/>
            </a:pPr>
            <a:r>
              <a:rPr lang="en-US" sz="1200" dirty="0" smtClean="0"/>
              <a:t>Affordable housing is good </a:t>
            </a:r>
          </a:p>
          <a:p>
            <a:pPr lvl="0">
              <a:buFont typeface="Arial" pitchFamily="34" charset="0"/>
              <a:buChar char="•"/>
            </a:pPr>
            <a:r>
              <a:rPr lang="en-US" sz="1200" dirty="0" smtClean="0"/>
              <a:t>We need more low income housing in Capitola for seniors, students, working families, and people with disabilities</a:t>
            </a:r>
          </a:p>
          <a:p>
            <a:endParaRPr lang="en-US" dirty="0" smtClean="0"/>
          </a:p>
          <a:p>
            <a:r>
              <a:rPr lang="en-US" b="1" dirty="0" smtClean="0"/>
              <a:t>Public Workshop Results: </a:t>
            </a:r>
            <a:endParaRPr lang="en-US" dirty="0" smtClean="0"/>
          </a:p>
          <a:p>
            <a:pPr lvl="0">
              <a:buFont typeface="Arial" pitchFamily="34" charset="0"/>
              <a:buChar char="•"/>
            </a:pPr>
            <a:r>
              <a:rPr lang="en-US" sz="1200" dirty="0" smtClean="0"/>
              <a:t>Over stuffed with parking especially as compared to parking requirements for single family homes</a:t>
            </a:r>
          </a:p>
          <a:p>
            <a:pPr lvl="0">
              <a:buFont typeface="Arial" pitchFamily="34" charset="0"/>
              <a:buChar char="•"/>
            </a:pPr>
            <a:r>
              <a:rPr lang="en-US" sz="1200" dirty="0" smtClean="0"/>
              <a:t>And as a result of above, frequent noise from rearranging the cars</a:t>
            </a:r>
          </a:p>
          <a:p>
            <a:pPr lvl="0">
              <a:buFont typeface="Arial" pitchFamily="34" charset="0"/>
              <a:buChar char="•"/>
            </a:pPr>
            <a:r>
              <a:rPr lang="en-US" sz="1200" dirty="0" smtClean="0"/>
              <a:t>Parking under carports is single file, with one car parked behind another and often hang out into street </a:t>
            </a:r>
          </a:p>
          <a:p>
            <a:pPr lvl="0">
              <a:buFont typeface="Arial" pitchFamily="34" charset="0"/>
              <a:buChar char="•"/>
            </a:pPr>
            <a:r>
              <a:rPr lang="en-US" sz="1200" dirty="0" smtClean="0"/>
              <a:t>Carport design with parking as described above negates the possibility of a viable sidewalk </a:t>
            </a:r>
          </a:p>
          <a:p>
            <a:pPr lvl="0">
              <a:buFont typeface="Arial" pitchFamily="34" charset="0"/>
              <a:buChar char="•"/>
            </a:pPr>
            <a:r>
              <a:rPr lang="en-US" sz="1200" dirty="0" smtClean="0"/>
              <a:t>Apartments seem shoddily built and their designs wouldn’t pass muster by current standard</a:t>
            </a:r>
          </a:p>
          <a:p>
            <a:pPr lvl="0">
              <a:buFont typeface="Arial" pitchFamily="34" charset="0"/>
              <a:buChar char="•"/>
            </a:pPr>
            <a:r>
              <a:rPr lang="en-US" sz="1200" dirty="0" smtClean="0"/>
              <a:t>Apartments, with some exception, aren’t maintained to the standards most of the other homes on the street </a:t>
            </a:r>
          </a:p>
          <a:p>
            <a:pPr lvl="0">
              <a:buFont typeface="Arial" pitchFamily="34" charset="0"/>
              <a:buChar char="•"/>
            </a:pPr>
            <a:r>
              <a:rPr lang="en-US" sz="1200" dirty="0" smtClean="0"/>
              <a:t>Patio decks above the carports are noisy and impede privacy on homes across the street </a:t>
            </a:r>
          </a:p>
          <a:p>
            <a:pPr lvl="0">
              <a:buFont typeface="Arial" pitchFamily="34" charset="0"/>
              <a:buChar char="•"/>
            </a:pPr>
            <a:r>
              <a:rPr lang="en-US" sz="1200" dirty="0" smtClean="0"/>
              <a:t>Carports are loud echo chambers affecting the houses across the street</a:t>
            </a:r>
          </a:p>
          <a:p>
            <a:pPr lvl="0">
              <a:buFont typeface="Arial" pitchFamily="34" charset="0"/>
              <a:buChar char="•"/>
            </a:pPr>
            <a:r>
              <a:rPr lang="en-US" sz="1200" dirty="0" smtClean="0"/>
              <a:t>Carports are often used for storage in an unsightly way</a:t>
            </a:r>
          </a:p>
          <a:p>
            <a:pPr lvl="0">
              <a:buFont typeface="Arial" pitchFamily="34" charset="0"/>
              <a:buChar char="•"/>
            </a:pPr>
            <a:r>
              <a:rPr lang="en-US" sz="1200" dirty="0" smtClean="0"/>
              <a:t>Garbage cans and dumpsters are a constant blight and pest buffet table </a:t>
            </a:r>
          </a:p>
          <a:p>
            <a:pPr lvl="0">
              <a:buFont typeface="Arial" pitchFamily="34" charset="0"/>
              <a:buChar char="•"/>
            </a:pPr>
            <a:r>
              <a:rPr lang="en-US" sz="1200" dirty="0" smtClean="0"/>
              <a:t>The </a:t>
            </a:r>
            <a:r>
              <a:rPr lang="en-US" sz="1200" dirty="0" err="1" smtClean="0"/>
              <a:t>fourplex</a:t>
            </a:r>
            <a:r>
              <a:rPr lang="en-US" sz="1200" dirty="0" smtClean="0"/>
              <a:t> on   47</a:t>
            </a:r>
            <a:r>
              <a:rPr lang="en-US" sz="1200" baseline="30000" dirty="0" smtClean="0"/>
              <a:t>th</a:t>
            </a:r>
            <a:r>
              <a:rPr lang="en-US" sz="1200" dirty="0" smtClean="0"/>
              <a:t> &amp; 48</a:t>
            </a:r>
            <a:r>
              <a:rPr lang="en-US" sz="1200" baseline="30000" dirty="0" smtClean="0"/>
              <a:t>th</a:t>
            </a:r>
            <a:r>
              <a:rPr lang="en-US" sz="1200" dirty="0" smtClean="0"/>
              <a:t> Ave are health hazards in every single sense of the world. Holes in drive, trash spilled everywhere, over occupied, run-down construction, etc. They are dangerous </a:t>
            </a:r>
          </a:p>
          <a:p>
            <a:pPr lvl="0">
              <a:buFont typeface="Arial" pitchFamily="34" charset="0"/>
              <a:buChar char="•"/>
            </a:pPr>
            <a:r>
              <a:rPr lang="en-US" sz="1200" dirty="0" smtClean="0"/>
              <a:t>*yes people are walking sitting, sun bathing on the flimsy carport roofs (not on patio deck). </a:t>
            </a:r>
          </a:p>
          <a:p>
            <a:pPr lvl="0">
              <a:buFont typeface="Arial" pitchFamily="34" charset="0"/>
              <a:buChar char="•"/>
            </a:pPr>
            <a:r>
              <a:rPr lang="en-US" sz="1200" dirty="0" smtClean="0"/>
              <a:t>When two or more non-conforming multi-family units are located next to each other (</a:t>
            </a:r>
            <a:r>
              <a:rPr lang="en-US" sz="1200" dirty="0" err="1" smtClean="0"/>
              <a:t>ie</a:t>
            </a:r>
            <a:r>
              <a:rPr lang="en-US" sz="1200" dirty="0" smtClean="0"/>
              <a:t> 1710, 1720, 1730 48</a:t>
            </a:r>
            <a:r>
              <a:rPr lang="en-US" sz="1200" baseline="30000" dirty="0" smtClean="0"/>
              <a:t>th</a:t>
            </a:r>
            <a:r>
              <a:rPr lang="en-US" sz="1200" dirty="0" smtClean="0"/>
              <a:t> Ave.) then the compound effects are multiplied exponentially. Three units (two four </a:t>
            </a:r>
            <a:r>
              <a:rPr lang="en-US" sz="1200" dirty="0" err="1" smtClean="0"/>
              <a:t>plexes</a:t>
            </a:r>
            <a:r>
              <a:rPr lang="en-US" sz="1200" dirty="0" smtClean="0"/>
              <a:t> and one 3 three </a:t>
            </a:r>
            <a:r>
              <a:rPr lang="en-US" sz="1200" dirty="0" err="1" smtClean="0"/>
              <a:t>plex</a:t>
            </a:r>
            <a:r>
              <a:rPr lang="en-US" sz="1200" dirty="0" smtClean="0"/>
              <a:t>) equals 20 plus car</a:t>
            </a:r>
            <a:endParaRPr lang="en-US" dirty="0" smtClean="0"/>
          </a:p>
          <a:p>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28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29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(Ord. 388  Art. 1 (part), 1975)</a:t>
            </a:r>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(Ord. 687 § 2, 1990; Ord. 388 Art. 1 (part), 1975)</a:t>
            </a:r>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smtClean="0"/>
          </a:p>
        </p:txBody>
      </p:sp>
      <p:sp>
        <p:nvSpPr>
          <p:cNvPr id="4" name="Slide Number Placeholder 3"/>
          <p:cNvSpPr>
            <a:spLocks noGrp="1"/>
          </p:cNvSpPr>
          <p:nvPr>
            <p:ph type="sldNum" sz="quarter" idx="10"/>
          </p:nvPr>
        </p:nvSpPr>
        <p:spPr/>
        <p:txBody>
          <a:bodyPr/>
          <a:lstStyle/>
          <a:p>
            <a:fld id="{8A92C14E-F494-44AA-8CE1-04ABD1B43CD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Upper jewel box</a:t>
            </a:r>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5080 Garnet </a:t>
            </a:r>
          </a:p>
          <a:p>
            <a:r>
              <a:rPr lang="en-US" dirty="0" smtClean="0"/>
              <a:t>5060 Jewel Street</a:t>
            </a:r>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(Ord. 761  § 2, 1993; Ord. 388  Art. 1 (part), 1975)</a:t>
            </a:r>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92C14E-F494-44AA-8CE1-04ABD1B43CD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3543D046-4ADE-45FF-A5FE-B8D7DD87BEC0}" type="datetimeFigureOut">
              <a:rPr lang="en-US" smtClean="0"/>
              <a:pPr/>
              <a:t>7/20/2015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543D046-4ADE-45FF-A5FE-B8D7DD87BEC0}" type="datetimeFigureOut">
              <a:rPr lang="en-US" smtClean="0"/>
              <a:pPr/>
              <a:t>7/20/2015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BCD57E-5414-4690-B141-ADC848E83D9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E0BCD57E-5414-4690-B141-ADC848E83D97}"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543D046-4ADE-45FF-A5FE-B8D7DD87BEC0}" type="datetimeFigureOut">
              <a:rPr lang="en-US" smtClean="0"/>
              <a:pPr/>
              <a:t>7/20/2015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543D046-4ADE-45FF-A5FE-B8D7DD87BEC0}" type="datetimeFigureOut">
              <a:rPr lang="en-US" smtClean="0"/>
              <a:pPr/>
              <a:t>7/20/2015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E0BCD57E-5414-4690-B141-ADC848E83D97}"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543D046-4ADE-45FF-A5FE-B8D7DD87BEC0}" type="datetimeFigureOut">
              <a:rPr lang="en-US" smtClean="0"/>
              <a:pPr/>
              <a:t>7/20/2015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0BCD57E-5414-4690-B141-ADC848E83D97}"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3543D046-4ADE-45FF-A5FE-B8D7DD87BEC0}" type="datetimeFigureOut">
              <a:rPr lang="en-US" smtClean="0"/>
              <a:pPr/>
              <a:t>7/20/2015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BCD57E-5414-4690-B141-ADC848E83D97}"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543D046-4ADE-45FF-A5FE-B8D7DD87BEC0}" type="datetimeFigureOut">
              <a:rPr lang="en-US" smtClean="0"/>
              <a:pPr/>
              <a:t>7/20/2015</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0BCD57E-5414-4690-B141-ADC848E83D97}"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543D046-4ADE-45FF-A5FE-B8D7DD87BEC0}" type="datetimeFigureOut">
              <a:rPr lang="en-US" smtClean="0"/>
              <a:pPr/>
              <a:t>7/20/2015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E0BCD57E-5414-4690-B141-ADC848E83D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3543D046-4ADE-45FF-A5FE-B8D7DD87BEC0}" type="datetimeFigureOut">
              <a:rPr lang="en-US" smtClean="0"/>
              <a:pPr/>
              <a:t>7/20/2015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E0BCD57E-5414-4690-B141-ADC848E83D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E0BCD57E-5414-4690-B141-ADC848E83D97}"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3543D046-4ADE-45FF-A5FE-B8D7DD87BEC0}" type="datetimeFigureOut">
              <a:rPr lang="en-US" smtClean="0"/>
              <a:pPr/>
              <a:t>7/20/2015</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E0BCD57E-5414-4690-B141-ADC848E83D97}"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3543D046-4ADE-45FF-A5FE-B8D7DD87BEC0}" type="datetimeFigureOut">
              <a:rPr lang="en-US" smtClean="0"/>
              <a:pPr/>
              <a:t>7/20/2015</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3543D046-4ADE-45FF-A5FE-B8D7DD87BEC0}" type="datetimeFigureOut">
              <a:rPr lang="en-US" smtClean="0"/>
              <a:pPr/>
              <a:t>7/20/2015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0BCD57E-5414-4690-B141-ADC848E83D97}"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200400"/>
            <a:ext cx="6400800" cy="3352800"/>
          </a:xfrm>
        </p:spPr>
        <p:txBody>
          <a:bodyPr/>
          <a:lstStyle/>
          <a:p>
            <a:endParaRPr lang="en-US" dirty="0"/>
          </a:p>
        </p:txBody>
      </p:sp>
      <p:sp>
        <p:nvSpPr>
          <p:cNvPr id="2" name="Title 1"/>
          <p:cNvSpPr>
            <a:spLocks noGrp="1"/>
          </p:cNvSpPr>
          <p:nvPr>
            <p:ph type="ctrTitle"/>
          </p:nvPr>
        </p:nvSpPr>
        <p:spPr>
          <a:xfrm>
            <a:off x="457200" y="152400"/>
            <a:ext cx="8229600" cy="2133600"/>
          </a:xfrm>
        </p:spPr>
        <p:txBody>
          <a:bodyPr>
            <a:noAutofit/>
          </a:bodyPr>
          <a:lstStyle/>
          <a:p>
            <a:r>
              <a:rPr lang="en-US" sz="5400" b="1" dirty="0" smtClean="0">
                <a:latin typeface="Calibri" pitchFamily="34" charset="0"/>
              </a:rPr>
              <a:t>Multi-family Homes in </a:t>
            </a:r>
            <a:br>
              <a:rPr lang="en-US" sz="5400" b="1" dirty="0" smtClean="0">
                <a:latin typeface="Calibri" pitchFamily="34" charset="0"/>
              </a:rPr>
            </a:br>
            <a:r>
              <a:rPr lang="en-US" sz="5400" b="1" dirty="0" smtClean="0">
                <a:latin typeface="Calibri" pitchFamily="34" charset="0"/>
              </a:rPr>
              <a:t>Single Family Zones</a:t>
            </a:r>
            <a:endParaRPr lang="en-US" sz="5400" b="1"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Capitola</a:t>
            </a:r>
            <a:endParaRPr lang="en-US" dirty="0"/>
          </a:p>
        </p:txBody>
      </p:sp>
      <p:pic>
        <p:nvPicPr>
          <p:cNvPr id="1026" name="Picture 2" descr="P:\ADVANCE PLANNING\ZO Update\Non-Conforming in R-1\Public Workshop\presentation\Capitola with R1.jpg"/>
          <p:cNvPicPr>
            <a:picLocks noGrp="1" noChangeAspect="1" noChangeArrowheads="1"/>
          </p:cNvPicPr>
          <p:nvPr>
            <p:ph sz="quarter" idx="1"/>
          </p:nvPr>
        </p:nvPicPr>
        <p:blipFill>
          <a:blip r:embed="rId3" cstate="print"/>
          <a:srcRect/>
          <a:stretch>
            <a:fillRect/>
          </a:stretch>
        </p:blipFill>
        <p:spPr bwMode="auto">
          <a:xfrm>
            <a:off x="0" y="0"/>
            <a:ext cx="9144000" cy="6858000"/>
          </a:xfrm>
          <a:prstGeom prst="rect">
            <a:avLst/>
          </a:prstGeom>
          <a:noFill/>
        </p:spPr>
      </p:pic>
      <p:sp>
        <p:nvSpPr>
          <p:cNvPr id="4" name="TextBox 3"/>
          <p:cNvSpPr txBox="1"/>
          <p:nvPr/>
        </p:nvSpPr>
        <p:spPr>
          <a:xfrm>
            <a:off x="3429000" y="316468"/>
            <a:ext cx="1828800" cy="369332"/>
          </a:xfrm>
          <a:prstGeom prst="rect">
            <a:avLst/>
          </a:prstGeom>
          <a:solidFill>
            <a:schemeClr val="bg1"/>
          </a:solidFill>
          <a:ln>
            <a:solidFill>
              <a:schemeClr val="tx1"/>
            </a:solidFill>
          </a:ln>
        </p:spPr>
        <p:txBody>
          <a:bodyPr wrap="square" rtlCol="0">
            <a:spAutoFit/>
          </a:bodyPr>
          <a:lstStyle/>
          <a:p>
            <a:pPr algn="ctr"/>
            <a:r>
              <a:rPr lang="en-US" dirty="0" smtClean="0"/>
              <a:t>City of Capitola</a:t>
            </a:r>
            <a:endParaRPr lang="en-US" dirty="0"/>
          </a:p>
        </p:txBody>
      </p:sp>
      <p:graphicFrame>
        <p:nvGraphicFramePr>
          <p:cNvPr id="11" name="Table 10"/>
          <p:cNvGraphicFramePr>
            <a:graphicFrameLocks noGrp="1"/>
          </p:cNvGraphicFramePr>
          <p:nvPr/>
        </p:nvGraphicFramePr>
        <p:xfrm>
          <a:off x="4419600" y="4419600"/>
          <a:ext cx="4495801" cy="2209800"/>
        </p:xfrm>
        <a:graphic>
          <a:graphicData uri="http://schemas.openxmlformats.org/drawingml/2006/table">
            <a:tbl>
              <a:tblPr firstRow="1" bandRow="1">
                <a:tableStyleId>{5C22544A-7EE6-4342-B048-85BDC9FD1C3A}</a:tableStyleId>
              </a:tblPr>
              <a:tblGrid>
                <a:gridCol w="533401"/>
                <a:gridCol w="914400"/>
                <a:gridCol w="381000"/>
                <a:gridCol w="2667000"/>
              </a:tblGrid>
              <a:tr h="368300">
                <a:tc gridSpan="4">
                  <a:txBody>
                    <a:bodyPr/>
                    <a:lstStyle/>
                    <a:p>
                      <a:r>
                        <a:rPr lang="en-US" dirty="0" smtClean="0"/>
                        <a:t>Changed to Single Family Zone</a:t>
                      </a:r>
                      <a:endParaRPr lang="en-US" dirty="0"/>
                    </a:p>
                  </a:txBody>
                  <a:tcPr>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Single Family Zone</a:t>
                      </a:r>
                      <a:endParaRPr lang="en-US" dirty="0"/>
                    </a:p>
                  </a:txBody>
                  <a:tcPr>
                    <a:solidFill>
                      <a:schemeClr val="bg1"/>
                    </a:solidFill>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r>
            </a:tbl>
          </a:graphicData>
        </a:graphic>
      </p:graphicFrame>
      <p:sp>
        <p:nvSpPr>
          <p:cNvPr id="12" name="Rectangle 11"/>
          <p:cNvSpPr/>
          <p:nvPr/>
        </p:nvSpPr>
        <p:spPr>
          <a:xfrm>
            <a:off x="4495800" y="4876800"/>
            <a:ext cx="304800" cy="152400"/>
          </a:xfrm>
          <a:prstGeom prst="rect">
            <a:avLst/>
          </a:prstGeom>
          <a:solidFill>
            <a:schemeClr val="accent2">
              <a:lumMod val="40000"/>
              <a:lumOff val="60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Capitola</a:t>
            </a:r>
            <a:endParaRPr lang="en-US" dirty="0"/>
          </a:p>
        </p:txBody>
      </p:sp>
      <p:pic>
        <p:nvPicPr>
          <p:cNvPr id="3074" name="Picture 2" descr="P:\ADVANCE PLANNING\ZO Update\Non-Conforming in R-1\Public Workshop\presentation\Capitola 1951.jpg"/>
          <p:cNvPicPr>
            <a:picLocks noGrp="1" noChangeAspect="1" noChangeArrowheads="1"/>
          </p:cNvPicPr>
          <p:nvPr>
            <p:ph sz="quarter" idx="1"/>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3429000" y="316468"/>
            <a:ext cx="1828800" cy="369332"/>
          </a:xfrm>
          <a:prstGeom prst="rect">
            <a:avLst/>
          </a:prstGeom>
          <a:solidFill>
            <a:schemeClr val="bg1"/>
          </a:solidFill>
          <a:ln>
            <a:solidFill>
              <a:schemeClr val="tx1"/>
            </a:solidFill>
          </a:ln>
        </p:spPr>
        <p:txBody>
          <a:bodyPr wrap="square" rtlCol="0">
            <a:spAutoFit/>
          </a:bodyPr>
          <a:lstStyle/>
          <a:p>
            <a:pPr algn="ctr"/>
            <a:r>
              <a:rPr lang="en-US" dirty="0" smtClean="0"/>
              <a:t>City of Capitola</a:t>
            </a:r>
            <a:endParaRPr lang="en-US" dirty="0"/>
          </a:p>
        </p:txBody>
      </p:sp>
      <p:graphicFrame>
        <p:nvGraphicFramePr>
          <p:cNvPr id="13" name="Table 12"/>
          <p:cNvGraphicFramePr>
            <a:graphicFrameLocks noGrp="1"/>
          </p:cNvGraphicFramePr>
          <p:nvPr/>
        </p:nvGraphicFramePr>
        <p:xfrm>
          <a:off x="4419599" y="4419600"/>
          <a:ext cx="4495801" cy="2209800"/>
        </p:xfrm>
        <a:graphic>
          <a:graphicData uri="http://schemas.openxmlformats.org/drawingml/2006/table">
            <a:tbl>
              <a:tblPr firstRow="1" bandRow="1">
                <a:tableStyleId>{5C22544A-7EE6-4342-B048-85BDC9FD1C3A}</a:tableStyleId>
              </a:tblPr>
              <a:tblGrid>
                <a:gridCol w="533401"/>
                <a:gridCol w="914400"/>
                <a:gridCol w="381000"/>
                <a:gridCol w="2667000"/>
              </a:tblGrid>
              <a:tr h="368300">
                <a:tc gridSpan="4">
                  <a:txBody>
                    <a:bodyPr/>
                    <a:lstStyle/>
                    <a:p>
                      <a:r>
                        <a:rPr lang="en-US" dirty="0" smtClean="0"/>
                        <a:t>Changed to Single Family Zone</a:t>
                      </a:r>
                      <a:endParaRPr lang="en-US" dirty="0"/>
                    </a:p>
                  </a:txBody>
                  <a:tcPr>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Single Family Zone</a:t>
                      </a:r>
                      <a:endParaRPr lang="en-US" dirty="0"/>
                    </a:p>
                  </a:txBody>
                  <a:tcPr>
                    <a:solidFill>
                      <a:schemeClr val="bg1"/>
                    </a:solidFill>
                  </a:tcPr>
                </a:tc>
              </a:tr>
              <a:tr h="368300">
                <a:tc>
                  <a:txBody>
                    <a:bodyPr/>
                    <a:lstStyle/>
                    <a:p>
                      <a:endParaRPr lang="en-US" dirty="0"/>
                    </a:p>
                  </a:txBody>
                  <a:tcPr>
                    <a:solidFill>
                      <a:schemeClr val="bg1"/>
                    </a:solidFill>
                  </a:tcPr>
                </a:tc>
                <a:tc>
                  <a:txBody>
                    <a:bodyPr/>
                    <a:lstStyle/>
                    <a:p>
                      <a:r>
                        <a:rPr lang="en-US" dirty="0" smtClean="0"/>
                        <a:t>1951</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Extension by 2019</a:t>
                      </a:r>
                      <a:endParaRPr lang="en-US" dirty="0"/>
                    </a:p>
                  </a:txBody>
                  <a:tcPr>
                    <a:solidFill>
                      <a:schemeClr val="bg1"/>
                    </a:solidFill>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r>
            </a:tbl>
          </a:graphicData>
        </a:graphic>
      </p:graphicFrame>
      <p:sp>
        <p:nvSpPr>
          <p:cNvPr id="14" name="Rectangle 13"/>
          <p:cNvSpPr/>
          <p:nvPr/>
        </p:nvSpPr>
        <p:spPr>
          <a:xfrm>
            <a:off x="4495800" y="4876800"/>
            <a:ext cx="304800" cy="152400"/>
          </a:xfrm>
          <a:prstGeom prst="rect">
            <a:avLst/>
          </a:prstGeom>
          <a:solidFill>
            <a:schemeClr val="accent2">
              <a:lumMod val="40000"/>
              <a:lumOff val="60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4572000" y="5257800"/>
            <a:ext cx="152400" cy="1524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Capitola</a:t>
            </a:r>
            <a:endParaRPr lang="en-US" dirty="0"/>
          </a:p>
        </p:txBody>
      </p:sp>
      <p:pic>
        <p:nvPicPr>
          <p:cNvPr id="4098" name="Picture 2" descr="P:\ADVANCE PLANNING\ZO Update\Non-Conforming in R-1\Public Workshop\presentation\Capitola 1976.jpg"/>
          <p:cNvPicPr>
            <a:picLocks noGrp="1" noChangeAspect="1" noChangeArrowheads="1"/>
          </p:cNvPicPr>
          <p:nvPr>
            <p:ph sz="quarter" idx="1"/>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3429000" y="316468"/>
            <a:ext cx="1828800" cy="369332"/>
          </a:xfrm>
          <a:prstGeom prst="rect">
            <a:avLst/>
          </a:prstGeom>
          <a:solidFill>
            <a:schemeClr val="bg1"/>
          </a:solidFill>
          <a:ln>
            <a:solidFill>
              <a:schemeClr val="tx1"/>
            </a:solidFill>
          </a:ln>
        </p:spPr>
        <p:txBody>
          <a:bodyPr wrap="square" rtlCol="0">
            <a:spAutoFit/>
          </a:bodyPr>
          <a:lstStyle/>
          <a:p>
            <a:pPr algn="ctr"/>
            <a:r>
              <a:rPr lang="en-US" dirty="0" smtClean="0"/>
              <a:t>City of Capitola</a:t>
            </a:r>
            <a:endParaRPr lang="en-US" dirty="0"/>
          </a:p>
        </p:txBody>
      </p:sp>
      <p:graphicFrame>
        <p:nvGraphicFramePr>
          <p:cNvPr id="14" name="Table 13"/>
          <p:cNvGraphicFramePr>
            <a:graphicFrameLocks noGrp="1"/>
          </p:cNvGraphicFramePr>
          <p:nvPr/>
        </p:nvGraphicFramePr>
        <p:xfrm>
          <a:off x="4419599" y="4419600"/>
          <a:ext cx="4495801" cy="2209800"/>
        </p:xfrm>
        <a:graphic>
          <a:graphicData uri="http://schemas.openxmlformats.org/drawingml/2006/table">
            <a:tbl>
              <a:tblPr firstRow="1" bandRow="1">
                <a:tableStyleId>{5C22544A-7EE6-4342-B048-85BDC9FD1C3A}</a:tableStyleId>
              </a:tblPr>
              <a:tblGrid>
                <a:gridCol w="533401"/>
                <a:gridCol w="914400"/>
                <a:gridCol w="381000"/>
                <a:gridCol w="2667000"/>
              </a:tblGrid>
              <a:tr h="368300">
                <a:tc gridSpan="4">
                  <a:txBody>
                    <a:bodyPr/>
                    <a:lstStyle/>
                    <a:p>
                      <a:r>
                        <a:rPr lang="en-US" dirty="0" smtClean="0"/>
                        <a:t>Changed to Single Family Zone</a:t>
                      </a:r>
                      <a:endParaRPr lang="en-US" dirty="0"/>
                    </a:p>
                  </a:txBody>
                  <a:tcPr>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Single Family Zone</a:t>
                      </a:r>
                      <a:endParaRPr lang="en-US" dirty="0"/>
                    </a:p>
                  </a:txBody>
                  <a:tcPr>
                    <a:solidFill>
                      <a:schemeClr val="bg1"/>
                    </a:solidFill>
                  </a:tcPr>
                </a:tc>
              </a:tr>
              <a:tr h="368300">
                <a:tc>
                  <a:txBody>
                    <a:bodyPr/>
                    <a:lstStyle/>
                    <a:p>
                      <a:endParaRPr lang="en-US" dirty="0"/>
                    </a:p>
                  </a:txBody>
                  <a:tcPr>
                    <a:solidFill>
                      <a:schemeClr val="bg1"/>
                    </a:solidFill>
                  </a:tcPr>
                </a:tc>
                <a:tc>
                  <a:txBody>
                    <a:bodyPr/>
                    <a:lstStyle/>
                    <a:p>
                      <a:r>
                        <a:rPr lang="en-US" dirty="0" smtClean="0"/>
                        <a:t>1951</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Extension by 2019</a:t>
                      </a:r>
                      <a:endParaRPr lang="en-US" dirty="0"/>
                    </a:p>
                  </a:txBody>
                  <a:tcPr>
                    <a:solidFill>
                      <a:schemeClr val="bg1"/>
                    </a:solidFill>
                  </a:tcPr>
                </a:tc>
              </a:tr>
              <a:tr h="368300">
                <a:tc>
                  <a:txBody>
                    <a:bodyPr/>
                    <a:lstStyle/>
                    <a:p>
                      <a:endParaRPr lang="en-US" dirty="0"/>
                    </a:p>
                  </a:txBody>
                  <a:tcPr>
                    <a:solidFill>
                      <a:schemeClr val="bg1"/>
                    </a:solidFill>
                  </a:tcPr>
                </a:tc>
                <a:tc>
                  <a:txBody>
                    <a:bodyPr/>
                    <a:lstStyle/>
                    <a:p>
                      <a:r>
                        <a:rPr lang="en-US" dirty="0" smtClean="0"/>
                        <a:t>1976</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Extension by 2026</a:t>
                      </a:r>
                      <a:endParaRPr lang="en-US" dirty="0"/>
                    </a:p>
                  </a:txBody>
                  <a:tcPr>
                    <a:solidFill>
                      <a:schemeClr val="bg1"/>
                    </a:solidFill>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r>
            </a:tbl>
          </a:graphicData>
        </a:graphic>
      </p:graphicFrame>
      <p:sp>
        <p:nvSpPr>
          <p:cNvPr id="15" name="Rectangle 14"/>
          <p:cNvSpPr/>
          <p:nvPr/>
        </p:nvSpPr>
        <p:spPr>
          <a:xfrm>
            <a:off x="4495800" y="4876800"/>
            <a:ext cx="304800" cy="152400"/>
          </a:xfrm>
          <a:prstGeom prst="rect">
            <a:avLst/>
          </a:prstGeom>
          <a:solidFill>
            <a:schemeClr val="accent2">
              <a:lumMod val="40000"/>
              <a:lumOff val="60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p:cNvSpPr/>
          <p:nvPr/>
        </p:nvSpPr>
        <p:spPr>
          <a:xfrm>
            <a:off x="4572000" y="5257800"/>
            <a:ext cx="152400" cy="1524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p:cNvSpPr/>
          <p:nvPr/>
        </p:nvSpPr>
        <p:spPr>
          <a:xfrm>
            <a:off x="4580742" y="5638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Capitola</a:t>
            </a:r>
            <a:endParaRPr lang="en-US" dirty="0"/>
          </a:p>
        </p:txBody>
      </p:sp>
      <p:pic>
        <p:nvPicPr>
          <p:cNvPr id="5122" name="Picture 2" descr="P:\ADVANCE PLANNING\ZO Update\Non-Conforming in R-1\Public Workshop\presentation\Capitola 1979.jpg"/>
          <p:cNvPicPr>
            <a:picLocks noGrp="1" noChangeAspect="1" noChangeArrowheads="1"/>
          </p:cNvPicPr>
          <p:nvPr>
            <p:ph sz="quarter" idx="1"/>
          </p:nvPr>
        </p:nvPicPr>
        <p:blipFill>
          <a:blip r:embed="rId2" cstate="print"/>
          <a:srcRect/>
          <a:stretch>
            <a:fillRect/>
          </a:stretch>
        </p:blipFill>
        <p:spPr bwMode="auto">
          <a:xfrm>
            <a:off x="1" y="0"/>
            <a:ext cx="9144000" cy="6858000"/>
          </a:xfrm>
          <a:prstGeom prst="rect">
            <a:avLst/>
          </a:prstGeom>
          <a:noFill/>
        </p:spPr>
      </p:pic>
      <p:sp>
        <p:nvSpPr>
          <p:cNvPr id="8" name="TextBox 7"/>
          <p:cNvSpPr txBox="1"/>
          <p:nvPr/>
        </p:nvSpPr>
        <p:spPr>
          <a:xfrm>
            <a:off x="3429000" y="316468"/>
            <a:ext cx="1828800" cy="369332"/>
          </a:xfrm>
          <a:prstGeom prst="rect">
            <a:avLst/>
          </a:prstGeom>
          <a:solidFill>
            <a:schemeClr val="bg1"/>
          </a:solidFill>
          <a:ln>
            <a:solidFill>
              <a:schemeClr val="tx1"/>
            </a:solidFill>
          </a:ln>
        </p:spPr>
        <p:txBody>
          <a:bodyPr wrap="square" rtlCol="0">
            <a:spAutoFit/>
          </a:bodyPr>
          <a:lstStyle/>
          <a:p>
            <a:pPr algn="ctr"/>
            <a:r>
              <a:rPr lang="en-US" dirty="0" smtClean="0"/>
              <a:t>City of Capitola</a:t>
            </a:r>
            <a:endParaRPr lang="en-US" dirty="0"/>
          </a:p>
        </p:txBody>
      </p:sp>
      <p:graphicFrame>
        <p:nvGraphicFramePr>
          <p:cNvPr id="15" name="Table 14"/>
          <p:cNvGraphicFramePr>
            <a:graphicFrameLocks noGrp="1"/>
          </p:cNvGraphicFramePr>
          <p:nvPr/>
        </p:nvGraphicFramePr>
        <p:xfrm>
          <a:off x="4419599" y="4419600"/>
          <a:ext cx="4495801" cy="2209800"/>
        </p:xfrm>
        <a:graphic>
          <a:graphicData uri="http://schemas.openxmlformats.org/drawingml/2006/table">
            <a:tbl>
              <a:tblPr firstRow="1" bandRow="1">
                <a:tableStyleId>{5C22544A-7EE6-4342-B048-85BDC9FD1C3A}</a:tableStyleId>
              </a:tblPr>
              <a:tblGrid>
                <a:gridCol w="533401"/>
                <a:gridCol w="914400"/>
                <a:gridCol w="381000"/>
                <a:gridCol w="2667000"/>
              </a:tblGrid>
              <a:tr h="368300">
                <a:tc gridSpan="4">
                  <a:txBody>
                    <a:bodyPr/>
                    <a:lstStyle/>
                    <a:p>
                      <a:r>
                        <a:rPr lang="en-US" dirty="0" smtClean="0"/>
                        <a:t>Changed to Single Family Zone</a:t>
                      </a:r>
                      <a:endParaRPr lang="en-US" dirty="0"/>
                    </a:p>
                  </a:txBody>
                  <a:tcPr>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Single Family Zone</a:t>
                      </a:r>
                      <a:endParaRPr lang="en-US" dirty="0"/>
                    </a:p>
                  </a:txBody>
                  <a:tcPr>
                    <a:solidFill>
                      <a:schemeClr val="bg1"/>
                    </a:solidFill>
                  </a:tcPr>
                </a:tc>
              </a:tr>
              <a:tr h="368300">
                <a:tc>
                  <a:txBody>
                    <a:bodyPr/>
                    <a:lstStyle/>
                    <a:p>
                      <a:endParaRPr lang="en-US" dirty="0"/>
                    </a:p>
                  </a:txBody>
                  <a:tcPr>
                    <a:solidFill>
                      <a:schemeClr val="bg1"/>
                    </a:solidFill>
                  </a:tcPr>
                </a:tc>
                <a:tc>
                  <a:txBody>
                    <a:bodyPr/>
                    <a:lstStyle/>
                    <a:p>
                      <a:r>
                        <a:rPr lang="en-US" dirty="0" smtClean="0"/>
                        <a:t>1951</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Extension by 2019</a:t>
                      </a:r>
                      <a:endParaRPr lang="en-US" dirty="0"/>
                    </a:p>
                  </a:txBody>
                  <a:tcPr>
                    <a:solidFill>
                      <a:schemeClr val="bg1"/>
                    </a:solidFill>
                  </a:tcPr>
                </a:tc>
              </a:tr>
              <a:tr h="368300">
                <a:tc>
                  <a:txBody>
                    <a:bodyPr/>
                    <a:lstStyle/>
                    <a:p>
                      <a:endParaRPr lang="en-US" dirty="0"/>
                    </a:p>
                  </a:txBody>
                  <a:tcPr>
                    <a:solidFill>
                      <a:schemeClr val="bg1"/>
                    </a:solidFill>
                  </a:tcPr>
                </a:tc>
                <a:tc>
                  <a:txBody>
                    <a:bodyPr/>
                    <a:lstStyle/>
                    <a:p>
                      <a:r>
                        <a:rPr lang="en-US" dirty="0" smtClean="0"/>
                        <a:t>1976</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Extension by 2026</a:t>
                      </a:r>
                      <a:endParaRPr lang="en-US" dirty="0"/>
                    </a:p>
                  </a:txBody>
                  <a:tcPr>
                    <a:solidFill>
                      <a:schemeClr val="bg1"/>
                    </a:solidFill>
                  </a:tcPr>
                </a:tc>
              </a:tr>
              <a:tr h="368300">
                <a:tc>
                  <a:txBody>
                    <a:bodyPr/>
                    <a:lstStyle/>
                    <a:p>
                      <a:endParaRPr lang="en-US" dirty="0"/>
                    </a:p>
                  </a:txBody>
                  <a:tcPr>
                    <a:solidFill>
                      <a:schemeClr val="bg1"/>
                    </a:solidFill>
                  </a:tcPr>
                </a:tc>
                <a:tc>
                  <a:txBody>
                    <a:bodyPr/>
                    <a:lstStyle/>
                    <a:p>
                      <a:r>
                        <a:rPr lang="en-US" dirty="0" smtClean="0"/>
                        <a:t>1979</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Extension by</a:t>
                      </a:r>
                      <a:r>
                        <a:rPr lang="en-US" baseline="0" dirty="0" smtClean="0"/>
                        <a:t> </a:t>
                      </a:r>
                      <a:r>
                        <a:rPr lang="en-US" dirty="0" smtClean="0"/>
                        <a:t>2029</a:t>
                      </a:r>
                      <a:endParaRPr lang="en-US" dirty="0"/>
                    </a:p>
                  </a:txBody>
                  <a:tcPr>
                    <a:solidFill>
                      <a:schemeClr val="bg1"/>
                    </a:solidFill>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r>
            </a:tbl>
          </a:graphicData>
        </a:graphic>
      </p:graphicFrame>
      <p:sp>
        <p:nvSpPr>
          <p:cNvPr id="16" name="Rectangle 15"/>
          <p:cNvSpPr/>
          <p:nvPr/>
        </p:nvSpPr>
        <p:spPr>
          <a:xfrm>
            <a:off x="4495800" y="4876800"/>
            <a:ext cx="304800" cy="152400"/>
          </a:xfrm>
          <a:prstGeom prst="rect">
            <a:avLst/>
          </a:prstGeom>
          <a:solidFill>
            <a:schemeClr val="accent2">
              <a:lumMod val="40000"/>
              <a:lumOff val="60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p:cNvSpPr/>
          <p:nvPr/>
        </p:nvSpPr>
        <p:spPr>
          <a:xfrm>
            <a:off x="4572000" y="5257800"/>
            <a:ext cx="152400" cy="1524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Oval 17"/>
          <p:cNvSpPr/>
          <p:nvPr/>
        </p:nvSpPr>
        <p:spPr>
          <a:xfrm>
            <a:off x="4580742" y="5638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4580742" y="6019800"/>
            <a:ext cx="152400" cy="1524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descr="P:\ADVANCE PLANNING\ZO Update\Non-Conforming in R-1\Public Workshop\presentation\Capitola 1984.jpg"/>
          <p:cNvPicPr>
            <a:picLocks noGrp="1" noChangeAspect="1" noChangeArrowheads="1"/>
          </p:cNvPicPr>
          <p:nvPr>
            <p:ph sz="quarter" idx="1"/>
          </p:nvPr>
        </p:nvPicPr>
        <p:blipFill>
          <a:blip r:embed="rId3" cstate="print"/>
          <a:srcRect/>
          <a:stretch>
            <a:fillRect/>
          </a:stretch>
        </p:blipFill>
        <p:spPr bwMode="auto">
          <a:xfrm>
            <a:off x="1" y="0"/>
            <a:ext cx="9144000" cy="6858000"/>
          </a:xfrm>
          <a:prstGeom prst="rect">
            <a:avLst/>
          </a:prstGeom>
          <a:noFill/>
        </p:spPr>
      </p:pic>
      <p:sp>
        <p:nvSpPr>
          <p:cNvPr id="9" name="TextBox 8"/>
          <p:cNvSpPr txBox="1"/>
          <p:nvPr/>
        </p:nvSpPr>
        <p:spPr>
          <a:xfrm>
            <a:off x="3429000" y="316468"/>
            <a:ext cx="1828800" cy="369332"/>
          </a:xfrm>
          <a:prstGeom prst="rect">
            <a:avLst/>
          </a:prstGeom>
          <a:solidFill>
            <a:schemeClr val="bg1"/>
          </a:solidFill>
          <a:ln>
            <a:solidFill>
              <a:schemeClr val="tx1"/>
            </a:solidFill>
          </a:ln>
        </p:spPr>
        <p:txBody>
          <a:bodyPr wrap="square" rtlCol="0">
            <a:spAutoFit/>
          </a:bodyPr>
          <a:lstStyle/>
          <a:p>
            <a:pPr algn="ctr"/>
            <a:r>
              <a:rPr lang="en-US" dirty="0" smtClean="0"/>
              <a:t>City of Capitola</a:t>
            </a:r>
            <a:endParaRPr lang="en-US" dirty="0"/>
          </a:p>
        </p:txBody>
      </p:sp>
      <p:graphicFrame>
        <p:nvGraphicFramePr>
          <p:cNvPr id="21" name="Table 20"/>
          <p:cNvGraphicFramePr>
            <a:graphicFrameLocks noGrp="1"/>
          </p:cNvGraphicFramePr>
          <p:nvPr/>
        </p:nvGraphicFramePr>
        <p:xfrm>
          <a:off x="4419599" y="4419600"/>
          <a:ext cx="4495801" cy="2209800"/>
        </p:xfrm>
        <a:graphic>
          <a:graphicData uri="http://schemas.openxmlformats.org/drawingml/2006/table">
            <a:tbl>
              <a:tblPr firstRow="1" bandRow="1">
                <a:tableStyleId>{5C22544A-7EE6-4342-B048-85BDC9FD1C3A}</a:tableStyleId>
              </a:tblPr>
              <a:tblGrid>
                <a:gridCol w="533401"/>
                <a:gridCol w="914400"/>
                <a:gridCol w="381000"/>
                <a:gridCol w="2667000"/>
              </a:tblGrid>
              <a:tr h="368300">
                <a:tc gridSpan="4">
                  <a:txBody>
                    <a:bodyPr/>
                    <a:lstStyle/>
                    <a:p>
                      <a:r>
                        <a:rPr lang="en-US" dirty="0" smtClean="0"/>
                        <a:t>Changed to Single Family Zone</a:t>
                      </a:r>
                      <a:endParaRPr lang="en-US" dirty="0"/>
                    </a:p>
                  </a:txBody>
                  <a:tcPr>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r>
              <a:tr h="3683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Single Family Zone</a:t>
                      </a:r>
                      <a:endParaRPr lang="en-US" dirty="0"/>
                    </a:p>
                  </a:txBody>
                  <a:tcPr>
                    <a:solidFill>
                      <a:schemeClr val="bg1"/>
                    </a:solidFill>
                  </a:tcPr>
                </a:tc>
              </a:tr>
              <a:tr h="368300">
                <a:tc>
                  <a:txBody>
                    <a:bodyPr/>
                    <a:lstStyle/>
                    <a:p>
                      <a:endParaRPr lang="en-US" dirty="0"/>
                    </a:p>
                  </a:txBody>
                  <a:tcPr>
                    <a:solidFill>
                      <a:schemeClr val="bg1"/>
                    </a:solidFill>
                  </a:tcPr>
                </a:tc>
                <a:tc>
                  <a:txBody>
                    <a:bodyPr/>
                    <a:lstStyle/>
                    <a:p>
                      <a:r>
                        <a:rPr lang="en-US" dirty="0" smtClean="0"/>
                        <a:t>1951</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Extension by 2019</a:t>
                      </a:r>
                      <a:endParaRPr lang="en-US" dirty="0"/>
                    </a:p>
                  </a:txBody>
                  <a:tcPr>
                    <a:solidFill>
                      <a:schemeClr val="bg1"/>
                    </a:solidFill>
                  </a:tcPr>
                </a:tc>
              </a:tr>
              <a:tr h="368300">
                <a:tc>
                  <a:txBody>
                    <a:bodyPr/>
                    <a:lstStyle/>
                    <a:p>
                      <a:endParaRPr lang="en-US" dirty="0"/>
                    </a:p>
                  </a:txBody>
                  <a:tcPr>
                    <a:solidFill>
                      <a:schemeClr val="bg1"/>
                    </a:solidFill>
                  </a:tcPr>
                </a:tc>
                <a:tc>
                  <a:txBody>
                    <a:bodyPr/>
                    <a:lstStyle/>
                    <a:p>
                      <a:r>
                        <a:rPr lang="en-US" dirty="0" smtClean="0"/>
                        <a:t>1976</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Extension by 2026</a:t>
                      </a:r>
                      <a:endParaRPr lang="en-US" dirty="0"/>
                    </a:p>
                  </a:txBody>
                  <a:tcPr>
                    <a:solidFill>
                      <a:schemeClr val="bg1"/>
                    </a:solidFill>
                  </a:tcPr>
                </a:tc>
              </a:tr>
              <a:tr h="368300">
                <a:tc>
                  <a:txBody>
                    <a:bodyPr/>
                    <a:lstStyle/>
                    <a:p>
                      <a:endParaRPr lang="en-US" dirty="0"/>
                    </a:p>
                  </a:txBody>
                  <a:tcPr>
                    <a:solidFill>
                      <a:schemeClr val="bg1"/>
                    </a:solidFill>
                  </a:tcPr>
                </a:tc>
                <a:tc>
                  <a:txBody>
                    <a:bodyPr/>
                    <a:lstStyle/>
                    <a:p>
                      <a:r>
                        <a:rPr lang="en-US" dirty="0" smtClean="0"/>
                        <a:t>1979</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Extension by</a:t>
                      </a:r>
                      <a:r>
                        <a:rPr lang="en-US" baseline="0" dirty="0" smtClean="0"/>
                        <a:t> </a:t>
                      </a:r>
                      <a:r>
                        <a:rPr lang="en-US" dirty="0" smtClean="0"/>
                        <a:t>2029</a:t>
                      </a:r>
                      <a:endParaRPr lang="en-US" dirty="0"/>
                    </a:p>
                  </a:txBody>
                  <a:tcPr>
                    <a:solidFill>
                      <a:schemeClr val="bg1"/>
                    </a:solidFill>
                  </a:tcPr>
                </a:tc>
              </a:tr>
              <a:tr h="368300">
                <a:tc>
                  <a:txBody>
                    <a:bodyPr/>
                    <a:lstStyle/>
                    <a:p>
                      <a:endParaRPr lang="en-US" dirty="0"/>
                    </a:p>
                  </a:txBody>
                  <a:tcPr>
                    <a:solidFill>
                      <a:schemeClr val="bg1"/>
                    </a:solidFill>
                  </a:tcPr>
                </a:tc>
                <a:tc>
                  <a:txBody>
                    <a:bodyPr/>
                    <a:lstStyle/>
                    <a:p>
                      <a:r>
                        <a:rPr lang="en-US" dirty="0" smtClean="0"/>
                        <a:t>1984</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Extension by 2034</a:t>
                      </a:r>
                      <a:endParaRPr lang="en-US" dirty="0"/>
                    </a:p>
                  </a:txBody>
                  <a:tcPr>
                    <a:solidFill>
                      <a:schemeClr val="bg1"/>
                    </a:solidFill>
                  </a:tcPr>
                </a:tc>
              </a:tr>
            </a:tbl>
          </a:graphicData>
        </a:graphic>
      </p:graphicFrame>
      <p:sp>
        <p:nvSpPr>
          <p:cNvPr id="22" name="Rectangle 21"/>
          <p:cNvSpPr/>
          <p:nvPr/>
        </p:nvSpPr>
        <p:spPr>
          <a:xfrm>
            <a:off x="4495800" y="4876800"/>
            <a:ext cx="304800" cy="152400"/>
          </a:xfrm>
          <a:prstGeom prst="rect">
            <a:avLst/>
          </a:prstGeom>
          <a:solidFill>
            <a:schemeClr val="accent2">
              <a:lumMod val="40000"/>
              <a:lumOff val="60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p:cNvSpPr/>
          <p:nvPr/>
        </p:nvSpPr>
        <p:spPr>
          <a:xfrm>
            <a:off x="4572000" y="5257800"/>
            <a:ext cx="152400" cy="1524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p:cNvSpPr/>
          <p:nvPr/>
        </p:nvSpPr>
        <p:spPr>
          <a:xfrm>
            <a:off x="4580742" y="5638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Oval 17"/>
          <p:cNvSpPr/>
          <p:nvPr/>
        </p:nvSpPr>
        <p:spPr>
          <a:xfrm>
            <a:off x="4580742" y="6019800"/>
            <a:ext cx="152400" cy="1524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p:cNvSpPr/>
          <p:nvPr/>
        </p:nvSpPr>
        <p:spPr>
          <a:xfrm>
            <a:off x="4580742" y="6400800"/>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Outreach</a:t>
            </a:r>
            <a:endParaRPr lang="en-US" dirty="0"/>
          </a:p>
        </p:txBody>
      </p:sp>
      <p:sp>
        <p:nvSpPr>
          <p:cNvPr id="3" name="Content Placeholder 2"/>
          <p:cNvSpPr>
            <a:spLocks noGrp="1"/>
          </p:cNvSpPr>
          <p:nvPr>
            <p:ph sz="quarter" idx="1"/>
          </p:nvPr>
        </p:nvSpPr>
        <p:spPr>
          <a:xfrm>
            <a:off x="304800" y="1600200"/>
            <a:ext cx="8503920" cy="4572000"/>
          </a:xfrm>
        </p:spPr>
        <p:txBody>
          <a:bodyPr/>
          <a:lstStyle/>
          <a:p>
            <a:pPr>
              <a:buNone/>
            </a:pPr>
            <a:r>
              <a:rPr lang="en-US" sz="2800" b="1" dirty="0" smtClean="0"/>
              <a:t>June 15, 2015 – Public Workshop</a:t>
            </a:r>
          </a:p>
          <a:p>
            <a:pPr>
              <a:buNone/>
            </a:pPr>
            <a:r>
              <a:rPr lang="en-US" dirty="0" smtClean="0"/>
              <a:t>	</a:t>
            </a:r>
            <a:r>
              <a:rPr lang="en-US" dirty="0" smtClean="0"/>
              <a:t>40 Attendees</a:t>
            </a:r>
          </a:p>
          <a:p>
            <a:pPr>
              <a:buNone/>
            </a:pPr>
            <a:endParaRPr lang="en-US" dirty="0" smtClean="0"/>
          </a:p>
          <a:p>
            <a:pPr>
              <a:buNone/>
            </a:pPr>
            <a:r>
              <a:rPr lang="en-US" sz="2800" b="1" dirty="0" smtClean="0"/>
              <a:t>Online Survey </a:t>
            </a:r>
          </a:p>
          <a:p>
            <a:pPr>
              <a:buNone/>
            </a:pPr>
            <a:r>
              <a:rPr lang="en-US" sz="2800" b="1" dirty="0" smtClean="0"/>
              <a:t> </a:t>
            </a:r>
            <a:r>
              <a:rPr lang="en-US" sz="2800" b="1" dirty="0" smtClean="0"/>
              <a:t>  </a:t>
            </a:r>
            <a:r>
              <a:rPr lang="en-US" sz="2800" dirty="0" smtClean="0"/>
              <a:t>Mailed to owners in R-1 within 300 ft</a:t>
            </a:r>
          </a:p>
          <a:p>
            <a:pPr>
              <a:buNone/>
            </a:pPr>
            <a:r>
              <a:rPr lang="en-US" dirty="0" smtClean="0"/>
              <a:t>	</a:t>
            </a:r>
            <a:r>
              <a:rPr lang="en-US" dirty="0" smtClean="0"/>
              <a:t>77 Participants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Survey Results: All Respondents</a:t>
            </a:r>
            <a:endParaRPr lang="en-US" b="1" dirty="0"/>
          </a:p>
        </p:txBody>
      </p:sp>
      <p:sp>
        <p:nvSpPr>
          <p:cNvPr id="10" name="TextBox 9"/>
          <p:cNvSpPr txBox="1"/>
          <p:nvPr/>
        </p:nvSpPr>
        <p:spPr>
          <a:xfrm>
            <a:off x="381000" y="1524000"/>
            <a:ext cx="4114800" cy="646331"/>
          </a:xfrm>
          <a:prstGeom prst="rect">
            <a:avLst/>
          </a:prstGeom>
          <a:noFill/>
        </p:spPr>
        <p:txBody>
          <a:bodyPr wrap="square" rtlCol="0">
            <a:spAutoFit/>
          </a:bodyPr>
          <a:lstStyle/>
          <a:p>
            <a:r>
              <a:rPr lang="en-US" dirty="0" smtClean="0"/>
              <a:t> </a:t>
            </a:r>
          </a:p>
          <a:p>
            <a:endParaRPr lang="en-US" dirty="0"/>
          </a:p>
        </p:txBody>
      </p:sp>
      <p:graphicFrame>
        <p:nvGraphicFramePr>
          <p:cNvPr id="11" name="Content Placeholder 10"/>
          <p:cNvGraphicFramePr>
            <a:graphicFrameLocks noGrp="1"/>
          </p:cNvGraphicFramePr>
          <p:nvPr>
            <p:ph sz="quarter" idx="1"/>
          </p:nvPr>
        </p:nvGraphicFramePr>
        <p:xfrm>
          <a:off x="381000" y="1600200"/>
          <a:ext cx="8305800" cy="500230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Riverview to Monterey</a:t>
            </a:r>
            <a:endParaRPr lang="en-US" b="1" dirty="0"/>
          </a:p>
        </p:txBody>
      </p:sp>
      <p:pic>
        <p:nvPicPr>
          <p:cNvPr id="4" name="Picture 3" descr="P:\ADVANCE PLANNING\ZO Update\Non-Conforming in R-1\Public Workshop\Maps\Riverview, Monterey and Park.jpg"/>
          <p:cNvPicPr/>
          <p:nvPr/>
        </p:nvPicPr>
        <p:blipFill>
          <a:blip r:embed="rId2" cstate="print"/>
          <a:srcRect/>
          <a:stretch>
            <a:fillRect/>
          </a:stretch>
        </p:blipFill>
        <p:spPr bwMode="auto">
          <a:xfrm>
            <a:off x="304800" y="1600200"/>
            <a:ext cx="4953000" cy="4648200"/>
          </a:xfrm>
          <a:prstGeom prst="rect">
            <a:avLst/>
          </a:prstGeom>
          <a:noFill/>
          <a:ln w="9525">
            <a:noFill/>
            <a:miter lim="800000"/>
            <a:headEnd/>
            <a:tailEnd/>
          </a:ln>
        </p:spPr>
      </p:pic>
      <p:graphicFrame>
        <p:nvGraphicFramePr>
          <p:cNvPr id="6" name="Chart 5"/>
          <p:cNvGraphicFramePr/>
          <p:nvPr/>
        </p:nvGraphicFramePr>
        <p:xfrm>
          <a:off x="4495800" y="2514600"/>
          <a:ext cx="4648200" cy="2819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Riverview to Monterey</a:t>
            </a:r>
            <a:endParaRPr lang="en-US" b="1" dirty="0"/>
          </a:p>
        </p:txBody>
      </p:sp>
      <p:graphicFrame>
        <p:nvGraphicFramePr>
          <p:cNvPr id="5" name="Chart 4"/>
          <p:cNvGraphicFramePr/>
          <p:nvPr/>
        </p:nvGraphicFramePr>
        <p:xfrm>
          <a:off x="-762000" y="1371600"/>
          <a:ext cx="6019800" cy="42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3048000" y="1676400"/>
          <a:ext cx="6391275"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Riverview to Monterey</a:t>
            </a:r>
            <a:endParaRPr lang="en-US" b="1" dirty="0"/>
          </a:p>
        </p:txBody>
      </p:sp>
      <p:sp>
        <p:nvSpPr>
          <p:cNvPr id="8" name="Rectangle 7"/>
          <p:cNvSpPr/>
          <p:nvPr/>
        </p:nvSpPr>
        <p:spPr>
          <a:xfrm>
            <a:off x="228600" y="1524001"/>
            <a:ext cx="8686800" cy="646331"/>
          </a:xfrm>
          <a:prstGeom prst="rect">
            <a:avLst/>
          </a:prstGeom>
        </p:spPr>
        <p:txBody>
          <a:bodyPr wrap="square">
            <a:spAutoFit/>
          </a:bodyPr>
          <a:lstStyle/>
          <a:p>
            <a:pPr marL="274320" lvl="0" indent="-274320" algn="ctr">
              <a:spcBef>
                <a:spcPct val="20000"/>
              </a:spcBef>
              <a:buClr>
                <a:schemeClr val="accent1"/>
              </a:buClr>
              <a:buSzPct val="85000"/>
              <a:defRPr/>
            </a:pPr>
            <a:r>
              <a:rPr lang="en-US" b="1" dirty="0" smtClean="0"/>
              <a:t>How would you suggest the City of Capitola treat existing multi- family uses in single family neighborhoods?</a:t>
            </a:r>
            <a:endParaRPr lang="en-US" dirty="0" smtClean="0"/>
          </a:p>
        </p:txBody>
      </p:sp>
      <p:graphicFrame>
        <p:nvGraphicFramePr>
          <p:cNvPr id="9" name="Table 8"/>
          <p:cNvGraphicFramePr>
            <a:graphicFrameLocks noGrp="1"/>
          </p:cNvGraphicFramePr>
          <p:nvPr/>
        </p:nvGraphicFramePr>
        <p:xfrm>
          <a:off x="1066800" y="2133600"/>
          <a:ext cx="6675120" cy="4267880"/>
        </p:xfrm>
        <a:graphic>
          <a:graphicData uri="http://schemas.openxmlformats.org/drawingml/2006/table">
            <a:tbl>
              <a:tblPr/>
              <a:tblGrid>
                <a:gridCol w="3714076"/>
                <a:gridCol w="884529"/>
                <a:gridCol w="1178742"/>
                <a:gridCol w="897773"/>
              </a:tblGrid>
              <a:tr h="312196">
                <a:tc>
                  <a:txBody>
                    <a:bodyPr/>
                    <a:lstStyle/>
                    <a:p>
                      <a:pPr marL="0" marR="0" algn="just">
                        <a:lnSpc>
                          <a:spcPct val="115000"/>
                        </a:lnSpc>
                        <a:spcBef>
                          <a:spcPts val="0"/>
                        </a:spcBef>
                        <a:spcAft>
                          <a:spcPts val="0"/>
                        </a:spcAft>
                      </a:pPr>
                      <a:r>
                        <a:rPr lang="en-US" sz="1200" b="1" dirty="0">
                          <a:solidFill>
                            <a:srgbClr val="FFFFFF"/>
                          </a:solidFill>
                          <a:latin typeface="Calibri"/>
                          <a:ea typeface="Calibri"/>
                          <a:cs typeface="Times New Roman"/>
                        </a:rPr>
                        <a:t>Options</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a:solidFill>
                            <a:srgbClr val="FFFFFF"/>
                          </a:solidFill>
                          <a:latin typeface="Calibri"/>
                          <a:ea typeface="Calibri"/>
                          <a:cs typeface="Times New Roman"/>
                        </a:rPr>
                        <a:t>Survey </a:t>
                      </a:r>
                      <a:endParaRPr lang="en-US" sz="1200">
                        <a:latin typeface="Calibri"/>
                        <a:ea typeface="Calibri"/>
                        <a:cs typeface="Times New Roman"/>
                      </a:endParaRPr>
                    </a:p>
                    <a:p>
                      <a:pPr marL="0" marR="0" algn="just">
                        <a:lnSpc>
                          <a:spcPct val="115000"/>
                        </a:lnSpc>
                        <a:spcBef>
                          <a:spcPts val="0"/>
                        </a:spcBef>
                        <a:spcAft>
                          <a:spcPts val="0"/>
                        </a:spcAft>
                      </a:pPr>
                      <a:r>
                        <a:rPr lang="en-US" sz="1200" b="1">
                          <a:solidFill>
                            <a:srgbClr val="FFFFFF"/>
                          </a:solidFill>
                          <a:latin typeface="Calibri"/>
                          <a:ea typeface="Calibri"/>
                          <a:cs typeface="Times New Roman"/>
                        </a:rPr>
                        <a:t>Results</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a:solidFill>
                            <a:srgbClr val="FFFFFF"/>
                          </a:solidFill>
                          <a:latin typeface="Calibri"/>
                          <a:ea typeface="Calibri"/>
                          <a:cs typeface="Times New Roman"/>
                        </a:rPr>
                        <a:t>Workshop</a:t>
                      </a:r>
                      <a:endParaRPr lang="en-US" sz="1200">
                        <a:latin typeface="Calibri"/>
                        <a:ea typeface="Calibri"/>
                        <a:cs typeface="Times New Roman"/>
                      </a:endParaRPr>
                    </a:p>
                    <a:p>
                      <a:pPr marL="0" marR="0" algn="just">
                        <a:lnSpc>
                          <a:spcPct val="115000"/>
                        </a:lnSpc>
                        <a:spcBef>
                          <a:spcPts val="0"/>
                        </a:spcBef>
                        <a:spcAft>
                          <a:spcPts val="0"/>
                        </a:spcAft>
                      </a:pPr>
                      <a:r>
                        <a:rPr lang="en-US" sz="1200" b="1">
                          <a:solidFill>
                            <a:srgbClr val="FFFFFF"/>
                          </a:solidFill>
                          <a:latin typeface="Calibri"/>
                          <a:ea typeface="Calibri"/>
                          <a:cs typeface="Times New Roman"/>
                        </a:rPr>
                        <a:t>Results</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a:solidFill>
                            <a:srgbClr val="FFFFFF"/>
                          </a:solidFill>
                          <a:latin typeface="Calibri"/>
                          <a:ea typeface="Calibri"/>
                          <a:cs typeface="Times New Roman"/>
                        </a:rPr>
                        <a:t>Total </a:t>
                      </a:r>
                      <a:endParaRPr lang="en-US" sz="120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156098">
                <a:tc>
                  <a:txBody>
                    <a:bodyPr/>
                    <a:lstStyle/>
                    <a:p>
                      <a:pPr marL="342900" marR="0" lvl="0" indent="-342900" algn="just">
                        <a:lnSpc>
                          <a:spcPct val="115000"/>
                        </a:lnSpc>
                        <a:spcBef>
                          <a:spcPts val="0"/>
                        </a:spcBef>
                        <a:spcAft>
                          <a:spcPts val="0"/>
                        </a:spcAft>
                        <a:buFont typeface="+mj-lt"/>
                        <a:buAutoNum type="alphaUcPeriod"/>
                      </a:pPr>
                      <a:r>
                        <a:rPr lang="en-US" sz="1200" b="1" dirty="0">
                          <a:latin typeface="Calibri"/>
                          <a:ea typeface="Calibri"/>
                          <a:cs typeface="Times New Roman"/>
                        </a:rPr>
                        <a:t>Keep the current Code</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1</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1</a:t>
                      </a:r>
                      <a:endParaRPr lang="en-US" sz="120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902053">
                <a:tc>
                  <a:txBody>
                    <a:bodyPr/>
                    <a:lstStyle/>
                    <a:p>
                      <a:pPr marL="342900" marR="0" lvl="0" indent="-342900" algn="just">
                        <a:lnSpc>
                          <a:spcPct val="115000"/>
                        </a:lnSpc>
                        <a:spcBef>
                          <a:spcPts val="0"/>
                        </a:spcBef>
                        <a:spcAft>
                          <a:spcPts val="0"/>
                        </a:spcAft>
                        <a:buFont typeface="+mj-lt"/>
                        <a:buAutoNum type="alphaUcPeriod"/>
                      </a:pPr>
                      <a:r>
                        <a:rPr lang="en-US" sz="1200" b="1" dirty="0">
                          <a:latin typeface="Calibri"/>
                          <a:ea typeface="Calibri"/>
                          <a:cs typeface="Times New Roman"/>
                        </a:rPr>
                        <a:t>Removed the required extension and allow multi-family uses to continue indefinitely provided they do not increase in size of number units</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8</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1</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9</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r h="1052395">
                <a:tc>
                  <a:txBody>
                    <a:bodyPr/>
                    <a:lstStyle/>
                    <a:p>
                      <a:pPr marL="342900" marR="0" lvl="0" indent="-342900" algn="just">
                        <a:lnSpc>
                          <a:spcPct val="115000"/>
                        </a:lnSpc>
                        <a:spcBef>
                          <a:spcPts val="0"/>
                        </a:spcBef>
                        <a:spcAft>
                          <a:spcPts val="0"/>
                        </a:spcAft>
                        <a:buFont typeface="+mj-lt"/>
                        <a:buAutoNum type="alphaUcPeriod"/>
                      </a:pPr>
                      <a:r>
                        <a:rPr lang="en-US" sz="1200" b="1">
                          <a:latin typeface="Calibri"/>
                          <a:ea typeface="Calibri"/>
                          <a:cs typeface="Times New Roman"/>
                        </a:rPr>
                        <a:t>Add to the existing requirement that the City Council may require the removal of units to address issues that cannot be addressed due to limited space on the site such as adequate onsite parking</a:t>
                      </a:r>
                      <a:endParaRPr lang="en-US" sz="120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1</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1</a:t>
                      </a:r>
                      <a:endParaRPr lang="en-US" sz="120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601369">
                <a:tc>
                  <a:txBody>
                    <a:bodyPr/>
                    <a:lstStyle/>
                    <a:p>
                      <a:pPr marL="342900" marR="0" lvl="0" indent="-342900" algn="just">
                        <a:lnSpc>
                          <a:spcPct val="115000"/>
                        </a:lnSpc>
                        <a:spcBef>
                          <a:spcPts val="0"/>
                        </a:spcBef>
                        <a:spcAft>
                          <a:spcPts val="0"/>
                        </a:spcAft>
                        <a:buFont typeface="+mj-lt"/>
                        <a:buAutoNum type="alphaUcPeriod"/>
                      </a:pPr>
                      <a:r>
                        <a:rPr lang="en-US" sz="1200" b="1">
                          <a:latin typeface="Calibri"/>
                          <a:ea typeface="Calibri"/>
                          <a:cs typeface="Times New Roman"/>
                        </a:rPr>
                        <a:t>Rezone areas with high concentrations of structured with 3+ units from single-family zoning to multi-family zoning </a:t>
                      </a:r>
                      <a:endParaRPr lang="en-US" sz="120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1</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1</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2</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r h="751711">
                <a:tc>
                  <a:txBody>
                    <a:bodyPr/>
                    <a:lstStyle/>
                    <a:p>
                      <a:pPr marL="342900" marR="0" lvl="0" indent="-342900" algn="just">
                        <a:lnSpc>
                          <a:spcPct val="115000"/>
                        </a:lnSpc>
                        <a:spcBef>
                          <a:spcPts val="0"/>
                        </a:spcBef>
                        <a:spcAft>
                          <a:spcPts val="0"/>
                        </a:spcAft>
                        <a:buFont typeface="+mj-lt"/>
                        <a:buAutoNum type="alphaUcPeriod"/>
                      </a:pPr>
                      <a:r>
                        <a:rPr lang="en-US" sz="1200" b="1">
                          <a:latin typeface="Calibri"/>
                          <a:ea typeface="Calibri"/>
                          <a:cs typeface="Times New Roman"/>
                        </a:rPr>
                        <a:t>All Multi-family uses in single family neighborhoods should discontinue by 2019 and the extension process should b removed from the code</a:t>
                      </a:r>
                      <a:endParaRPr lang="en-US" sz="120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4</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4</a:t>
                      </a:r>
                      <a:endParaRPr lang="en-US" sz="120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156098">
                <a:tc>
                  <a:txBody>
                    <a:bodyPr/>
                    <a:lstStyle/>
                    <a:p>
                      <a:pPr marL="342900" marR="0" lvl="0" indent="-342900" algn="just">
                        <a:lnSpc>
                          <a:spcPct val="115000"/>
                        </a:lnSpc>
                        <a:spcBef>
                          <a:spcPts val="0"/>
                        </a:spcBef>
                        <a:spcAft>
                          <a:spcPts val="0"/>
                        </a:spcAft>
                        <a:buFont typeface="+mj-lt"/>
                        <a:buAutoNum type="alphaUcPeriod"/>
                      </a:pPr>
                      <a:r>
                        <a:rPr lang="en-US" sz="1200" b="1">
                          <a:latin typeface="Calibri"/>
                          <a:ea typeface="Calibri"/>
                          <a:cs typeface="Times New Roman"/>
                        </a:rPr>
                        <a:t>Other</a:t>
                      </a:r>
                      <a:endParaRPr lang="en-US" sz="120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2</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2</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bl>
          </a:graphicData>
        </a:graphic>
      </p:graphicFrame>
      <p:sp>
        <p:nvSpPr>
          <p:cNvPr id="5" name="Down Arrow 4"/>
          <p:cNvSpPr/>
          <p:nvPr/>
        </p:nvSpPr>
        <p:spPr>
          <a:xfrm rot="5400000">
            <a:off x="7924800" y="2590800"/>
            <a:ext cx="762000" cy="9144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 Dwelling Unit? </a:t>
            </a:r>
            <a:endParaRPr lang="en-US" b="1" dirty="0"/>
          </a:p>
        </p:txBody>
      </p:sp>
      <p:sp>
        <p:nvSpPr>
          <p:cNvPr id="4" name="TextBox 3"/>
          <p:cNvSpPr txBox="1"/>
          <p:nvPr/>
        </p:nvSpPr>
        <p:spPr>
          <a:xfrm>
            <a:off x="228600" y="2438401"/>
            <a:ext cx="8686800" cy="3170099"/>
          </a:xfrm>
          <a:prstGeom prst="rect">
            <a:avLst/>
          </a:prstGeom>
          <a:solidFill>
            <a:schemeClr val="bg1"/>
          </a:solidFill>
          <a:ln w="3175">
            <a:solidFill>
              <a:schemeClr val="tx1"/>
            </a:solidFill>
          </a:ln>
        </p:spPr>
        <p:txBody>
          <a:bodyPr wrap="square" rtlCol="0">
            <a:spAutoFit/>
          </a:bodyPr>
          <a:lstStyle/>
          <a:p>
            <a:r>
              <a:rPr lang="en-US" sz="2800" b="1" dirty="0" smtClean="0"/>
              <a:t>Dwelling Unit </a:t>
            </a:r>
          </a:p>
          <a:p>
            <a:r>
              <a:rPr lang="en-US" sz="1600" i="1" dirty="0" err="1" smtClean="0"/>
              <a:t>nounformal</a:t>
            </a:r>
            <a:endParaRPr lang="en-US" sz="1600" dirty="0" smtClean="0"/>
          </a:p>
          <a:p>
            <a:r>
              <a:rPr lang="en-US" sz="1600" dirty="0" smtClean="0"/>
              <a:t>/ˈ</a:t>
            </a:r>
            <a:r>
              <a:rPr lang="en-US" sz="1600" dirty="0" err="1" smtClean="0"/>
              <a:t>dweliNG</a:t>
            </a:r>
            <a:r>
              <a:rPr lang="en-US" sz="1600" dirty="0" smtClean="0"/>
              <a:t> ˈ</a:t>
            </a:r>
            <a:r>
              <a:rPr lang="en-US" sz="1600" dirty="0" err="1" smtClean="0"/>
              <a:t>yo͞onət</a:t>
            </a:r>
            <a:r>
              <a:rPr lang="en-US" sz="1600" dirty="0" smtClean="0"/>
              <a:t>/ </a:t>
            </a:r>
            <a:r>
              <a:rPr lang="en-US" sz="1600" dirty="0" err="1" smtClean="0"/>
              <a:t>dwell·ing</a:t>
            </a:r>
            <a:r>
              <a:rPr lang="en-US" sz="1600" dirty="0" smtClean="0"/>
              <a:t> </a:t>
            </a:r>
            <a:r>
              <a:rPr lang="en-US" sz="1600" dirty="0" err="1" smtClean="0"/>
              <a:t>u·nit</a:t>
            </a:r>
            <a:r>
              <a:rPr lang="en-US" sz="1600" dirty="0" smtClean="0"/>
              <a:t> </a:t>
            </a:r>
          </a:p>
          <a:p>
            <a:pPr>
              <a:buNone/>
            </a:pPr>
            <a:endParaRPr lang="en-US" sz="2000" dirty="0" smtClean="0"/>
          </a:p>
          <a:p>
            <a:pPr>
              <a:buNone/>
            </a:pPr>
            <a:r>
              <a:rPr lang="en-US" sz="2800" dirty="0" smtClean="0"/>
              <a:t>One or more rooms in a dwelling designed for occupancy by one family for living or sleeping purposes and having only one kitchen. </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Jewel Box</a:t>
            </a:r>
            <a:endParaRPr lang="en-US" b="1" dirty="0"/>
          </a:p>
        </p:txBody>
      </p:sp>
      <p:pic>
        <p:nvPicPr>
          <p:cNvPr id="4" name="Picture 3" descr="P:\ADVANCE PLANNING\ZO Update\Non-Conforming in R-1\Public Workshop\Maps\Jewel Box.jpg"/>
          <p:cNvPicPr/>
          <p:nvPr/>
        </p:nvPicPr>
        <p:blipFill>
          <a:blip r:embed="rId2" cstate="print"/>
          <a:srcRect/>
          <a:stretch>
            <a:fillRect/>
          </a:stretch>
        </p:blipFill>
        <p:spPr bwMode="auto">
          <a:xfrm>
            <a:off x="228600" y="1600200"/>
            <a:ext cx="5029200" cy="4648200"/>
          </a:xfrm>
          <a:prstGeom prst="rect">
            <a:avLst/>
          </a:prstGeom>
          <a:noFill/>
          <a:ln w="9525">
            <a:noFill/>
            <a:miter lim="800000"/>
            <a:headEnd/>
            <a:tailEnd/>
          </a:ln>
        </p:spPr>
      </p:pic>
      <p:graphicFrame>
        <p:nvGraphicFramePr>
          <p:cNvPr id="6" name="Chart 5"/>
          <p:cNvGraphicFramePr/>
          <p:nvPr/>
        </p:nvGraphicFramePr>
        <p:xfrm>
          <a:off x="4495800" y="1676400"/>
          <a:ext cx="4648200" cy="2819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Jewel Box</a:t>
            </a:r>
            <a:endParaRPr lang="en-US" b="1" dirty="0"/>
          </a:p>
        </p:txBody>
      </p:sp>
      <p:graphicFrame>
        <p:nvGraphicFramePr>
          <p:cNvPr id="7" name="Chart 6"/>
          <p:cNvGraphicFramePr/>
          <p:nvPr/>
        </p:nvGraphicFramePr>
        <p:xfrm>
          <a:off x="-457200" y="1524000"/>
          <a:ext cx="5829300" cy="3886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nvGraphicFramePr>
        <p:xfrm>
          <a:off x="3683000" y="1676400"/>
          <a:ext cx="5461000" cy="3276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Jewel Box</a:t>
            </a:r>
            <a:endParaRPr lang="en-US" b="1" dirty="0"/>
          </a:p>
        </p:txBody>
      </p:sp>
      <p:sp>
        <p:nvSpPr>
          <p:cNvPr id="5" name="Content Placeholder 7"/>
          <p:cNvSpPr txBox="1">
            <a:spLocks/>
          </p:cNvSpPr>
          <p:nvPr/>
        </p:nvSpPr>
        <p:spPr>
          <a:xfrm>
            <a:off x="304800" y="1447800"/>
            <a:ext cx="8839200" cy="7620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200" b="1" i="0" u="none" strike="noStrike" kern="1200" cap="none" spc="0" normalizeH="0" baseline="0" noProof="0" dirty="0" smtClean="0">
                <a:ln>
                  <a:noFill/>
                </a:ln>
                <a:solidFill>
                  <a:schemeClr val="tx1"/>
                </a:solidFill>
                <a:effectLst/>
                <a:uLnTx/>
                <a:uFillTx/>
                <a:latin typeface="+mn-lt"/>
                <a:ea typeface="+mn-ea"/>
                <a:cs typeface="+mn-cs"/>
              </a:rPr>
              <a:t>How would you suggest the City of Capitola treat existing multi- family uses in single family neighborhoods?</a:t>
            </a: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6" name="Table 5"/>
          <p:cNvGraphicFramePr>
            <a:graphicFrameLocks noGrp="1"/>
          </p:cNvGraphicFramePr>
          <p:nvPr/>
        </p:nvGraphicFramePr>
        <p:xfrm>
          <a:off x="1219200" y="2209800"/>
          <a:ext cx="6675120" cy="4178343"/>
        </p:xfrm>
        <a:graphic>
          <a:graphicData uri="http://schemas.openxmlformats.org/drawingml/2006/table">
            <a:tbl>
              <a:tblPr/>
              <a:tblGrid>
                <a:gridCol w="3755701"/>
                <a:gridCol w="884529"/>
                <a:gridCol w="1178742"/>
                <a:gridCol w="856148"/>
              </a:tblGrid>
              <a:tr h="312196">
                <a:tc>
                  <a:txBody>
                    <a:bodyPr/>
                    <a:lstStyle/>
                    <a:p>
                      <a:pPr marL="0" marR="0" algn="l">
                        <a:lnSpc>
                          <a:spcPct val="115000"/>
                        </a:lnSpc>
                        <a:spcBef>
                          <a:spcPts val="0"/>
                        </a:spcBef>
                        <a:spcAft>
                          <a:spcPts val="0"/>
                        </a:spcAft>
                      </a:pPr>
                      <a:r>
                        <a:rPr lang="en-US" sz="1200" b="1" dirty="0">
                          <a:solidFill>
                            <a:srgbClr val="FFFFFF"/>
                          </a:solidFill>
                          <a:latin typeface="Calibri"/>
                          <a:ea typeface="Calibri"/>
                          <a:cs typeface="Times New Roman"/>
                        </a:rPr>
                        <a:t>Options</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a:solidFill>
                            <a:srgbClr val="FFFFFF"/>
                          </a:solidFill>
                          <a:latin typeface="Calibri"/>
                          <a:ea typeface="Calibri"/>
                          <a:cs typeface="Times New Roman"/>
                        </a:rPr>
                        <a:t>Survey </a:t>
                      </a:r>
                      <a:endParaRPr lang="en-US" sz="1200">
                        <a:latin typeface="Calibri"/>
                        <a:ea typeface="Calibri"/>
                        <a:cs typeface="Times New Roman"/>
                      </a:endParaRPr>
                    </a:p>
                    <a:p>
                      <a:pPr marL="0" marR="0" algn="just">
                        <a:lnSpc>
                          <a:spcPct val="115000"/>
                        </a:lnSpc>
                        <a:spcBef>
                          <a:spcPts val="0"/>
                        </a:spcBef>
                        <a:spcAft>
                          <a:spcPts val="0"/>
                        </a:spcAft>
                      </a:pPr>
                      <a:r>
                        <a:rPr lang="en-US" sz="1200" b="1">
                          <a:solidFill>
                            <a:srgbClr val="FFFFFF"/>
                          </a:solidFill>
                          <a:latin typeface="Calibri"/>
                          <a:ea typeface="Calibri"/>
                          <a:cs typeface="Times New Roman"/>
                        </a:rPr>
                        <a:t>Results</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a:solidFill>
                            <a:srgbClr val="FFFFFF"/>
                          </a:solidFill>
                          <a:latin typeface="Calibri"/>
                          <a:ea typeface="Calibri"/>
                          <a:cs typeface="Times New Roman"/>
                        </a:rPr>
                        <a:t>Workshop</a:t>
                      </a:r>
                      <a:endParaRPr lang="en-US" sz="1200">
                        <a:latin typeface="Calibri"/>
                        <a:ea typeface="Calibri"/>
                        <a:cs typeface="Times New Roman"/>
                      </a:endParaRPr>
                    </a:p>
                    <a:p>
                      <a:pPr marL="0" marR="0" algn="just">
                        <a:lnSpc>
                          <a:spcPct val="115000"/>
                        </a:lnSpc>
                        <a:spcBef>
                          <a:spcPts val="0"/>
                        </a:spcBef>
                        <a:spcAft>
                          <a:spcPts val="0"/>
                        </a:spcAft>
                      </a:pPr>
                      <a:r>
                        <a:rPr lang="en-US" sz="1200" b="1">
                          <a:solidFill>
                            <a:srgbClr val="FFFFFF"/>
                          </a:solidFill>
                          <a:latin typeface="Calibri"/>
                          <a:ea typeface="Calibri"/>
                          <a:cs typeface="Times New Roman"/>
                        </a:rPr>
                        <a:t>Results</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a:solidFill>
                            <a:srgbClr val="FFFFFF"/>
                          </a:solidFill>
                          <a:latin typeface="Calibri"/>
                          <a:ea typeface="Calibri"/>
                          <a:cs typeface="Times New Roman"/>
                        </a:rPr>
                        <a:t>Total</a:t>
                      </a:r>
                      <a:endParaRPr lang="en-US" sz="120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156098">
                <a:tc>
                  <a:txBody>
                    <a:bodyPr/>
                    <a:lstStyle/>
                    <a:p>
                      <a:pPr marL="342900" marR="0" lvl="0" indent="-342900" algn="l">
                        <a:lnSpc>
                          <a:spcPct val="115000"/>
                        </a:lnSpc>
                        <a:spcBef>
                          <a:spcPts val="0"/>
                        </a:spcBef>
                        <a:spcAft>
                          <a:spcPts val="0"/>
                        </a:spcAft>
                        <a:buSzPts val="1200"/>
                        <a:buFont typeface="+mj-lt"/>
                        <a:buAutoNum type="alphaUcPeriod"/>
                      </a:pPr>
                      <a:r>
                        <a:rPr lang="en-US" sz="1200" b="1" dirty="0">
                          <a:latin typeface="Calibri"/>
                          <a:ea typeface="Calibri"/>
                          <a:cs typeface="Times New Roman"/>
                        </a:rPr>
                        <a:t>Keep the current Code</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5</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5</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902053">
                <a:tc>
                  <a:txBody>
                    <a:bodyPr/>
                    <a:lstStyle/>
                    <a:p>
                      <a:pPr marL="342900" marR="0" lvl="0" indent="-342900" algn="l">
                        <a:lnSpc>
                          <a:spcPct val="115000"/>
                        </a:lnSpc>
                        <a:spcBef>
                          <a:spcPts val="0"/>
                        </a:spcBef>
                        <a:spcAft>
                          <a:spcPts val="0"/>
                        </a:spcAft>
                        <a:buSzPts val="1200"/>
                        <a:buFont typeface="+mj-lt"/>
                        <a:buNone/>
                      </a:pPr>
                      <a:r>
                        <a:rPr lang="en-US" sz="1200" b="1" dirty="0" smtClean="0">
                          <a:latin typeface="Calibri"/>
                          <a:ea typeface="Calibri"/>
                          <a:cs typeface="Times New Roman"/>
                        </a:rPr>
                        <a:t>B.      Removed </a:t>
                      </a:r>
                      <a:r>
                        <a:rPr lang="en-US" sz="1200" b="1" dirty="0">
                          <a:latin typeface="Calibri"/>
                          <a:ea typeface="Calibri"/>
                          <a:cs typeface="Times New Roman"/>
                        </a:rPr>
                        <a:t>the required extension and allow multi-family uses to continue indefinitely provided they do not increase in size of number units</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7</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4</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11</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r h="1052395">
                <a:tc>
                  <a:txBody>
                    <a:bodyPr/>
                    <a:lstStyle/>
                    <a:p>
                      <a:pPr marL="342900" marR="0" lvl="0" indent="-342900" algn="l">
                        <a:lnSpc>
                          <a:spcPct val="115000"/>
                        </a:lnSpc>
                        <a:spcBef>
                          <a:spcPts val="0"/>
                        </a:spcBef>
                        <a:spcAft>
                          <a:spcPts val="0"/>
                        </a:spcAft>
                        <a:buSzPts val="1200"/>
                        <a:buFont typeface="+mj-lt"/>
                        <a:buNone/>
                      </a:pPr>
                      <a:r>
                        <a:rPr lang="en-US" sz="1200" b="1" dirty="0" smtClean="0">
                          <a:latin typeface="Calibri"/>
                          <a:ea typeface="Calibri"/>
                          <a:cs typeface="Times New Roman"/>
                        </a:rPr>
                        <a:t>C.      Add </a:t>
                      </a:r>
                      <a:r>
                        <a:rPr lang="en-US" sz="1200" b="1" dirty="0">
                          <a:latin typeface="Calibri"/>
                          <a:ea typeface="Calibri"/>
                          <a:cs typeface="Times New Roman"/>
                        </a:rPr>
                        <a:t>to the existing requirement that the City Council may require the removal of units to address issues that cannot be addressed due to limited space on the site such as adequate onsite parking</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1</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0</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1</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601369">
                <a:tc>
                  <a:txBody>
                    <a:bodyPr/>
                    <a:lstStyle/>
                    <a:p>
                      <a:pPr marL="342900" marR="0" lvl="0" indent="-342900" algn="l">
                        <a:lnSpc>
                          <a:spcPct val="115000"/>
                        </a:lnSpc>
                        <a:spcBef>
                          <a:spcPts val="0"/>
                        </a:spcBef>
                        <a:spcAft>
                          <a:spcPts val="0"/>
                        </a:spcAft>
                        <a:buSzPts val="1200"/>
                        <a:buFont typeface="+mj-lt"/>
                        <a:buNone/>
                      </a:pPr>
                      <a:r>
                        <a:rPr lang="en-US" sz="1200" b="1" dirty="0" smtClean="0">
                          <a:latin typeface="Calibri"/>
                          <a:ea typeface="Calibri"/>
                          <a:cs typeface="Times New Roman"/>
                        </a:rPr>
                        <a:t>D.      Rezone </a:t>
                      </a:r>
                      <a:r>
                        <a:rPr lang="en-US" sz="1200" b="1" dirty="0">
                          <a:latin typeface="Calibri"/>
                          <a:ea typeface="Calibri"/>
                          <a:cs typeface="Times New Roman"/>
                        </a:rPr>
                        <a:t>areas with high concentrations of structured with 3+ units from single-family zoning to multi-family zoning </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1</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0</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1</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r h="751711">
                <a:tc>
                  <a:txBody>
                    <a:bodyPr/>
                    <a:lstStyle/>
                    <a:p>
                      <a:pPr marL="342900" marR="0" lvl="0" indent="-342900" algn="l">
                        <a:lnSpc>
                          <a:spcPct val="115000"/>
                        </a:lnSpc>
                        <a:spcBef>
                          <a:spcPts val="0"/>
                        </a:spcBef>
                        <a:spcAft>
                          <a:spcPts val="0"/>
                        </a:spcAft>
                        <a:buSzPts val="1200"/>
                        <a:buFont typeface="+mj-lt"/>
                        <a:buNone/>
                      </a:pPr>
                      <a:r>
                        <a:rPr lang="en-US" sz="1200" b="1" dirty="0" smtClean="0">
                          <a:latin typeface="Calibri"/>
                          <a:ea typeface="Calibri"/>
                          <a:cs typeface="Times New Roman"/>
                        </a:rPr>
                        <a:t>E.      All </a:t>
                      </a:r>
                      <a:r>
                        <a:rPr lang="en-US" sz="1200" b="1" dirty="0">
                          <a:latin typeface="Calibri"/>
                          <a:ea typeface="Calibri"/>
                          <a:cs typeface="Times New Roman"/>
                        </a:rPr>
                        <a:t>Multi-family uses in single family neighborhoods should discontinue by 2019 and the extension process should b removed from the code</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4</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0</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4</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156098">
                <a:tc>
                  <a:txBody>
                    <a:bodyPr/>
                    <a:lstStyle/>
                    <a:p>
                      <a:pPr marL="342900" marR="0" lvl="0" indent="-342900" algn="l">
                        <a:lnSpc>
                          <a:spcPct val="115000"/>
                        </a:lnSpc>
                        <a:spcBef>
                          <a:spcPts val="0"/>
                        </a:spcBef>
                        <a:spcAft>
                          <a:spcPts val="0"/>
                        </a:spcAft>
                        <a:buSzPts val="1200"/>
                        <a:buFont typeface="+mj-lt"/>
                        <a:buNone/>
                      </a:pPr>
                      <a:r>
                        <a:rPr lang="en-US" sz="1200" b="1" dirty="0" smtClean="0">
                          <a:latin typeface="Calibri"/>
                          <a:ea typeface="Calibri"/>
                          <a:cs typeface="Times New Roman"/>
                        </a:rPr>
                        <a:t>F.       Other</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1</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1</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bl>
          </a:graphicData>
        </a:graphic>
      </p:graphicFrame>
      <p:sp>
        <p:nvSpPr>
          <p:cNvPr id="7" name="Down Arrow 6"/>
          <p:cNvSpPr/>
          <p:nvPr/>
        </p:nvSpPr>
        <p:spPr>
          <a:xfrm rot="5400000">
            <a:off x="8153400" y="2819400"/>
            <a:ext cx="6858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91400" y="5410200"/>
            <a:ext cx="152400" cy="2286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91400" y="2590800"/>
            <a:ext cx="152400" cy="2286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Depot Hill</a:t>
            </a:r>
            <a:endParaRPr lang="en-US" b="1" dirty="0"/>
          </a:p>
        </p:txBody>
      </p:sp>
      <p:sp>
        <p:nvSpPr>
          <p:cNvPr id="3" name="Content Placeholder 2"/>
          <p:cNvSpPr>
            <a:spLocks noGrp="1"/>
          </p:cNvSpPr>
          <p:nvPr>
            <p:ph sz="quarter" idx="1"/>
          </p:nvPr>
        </p:nvSpPr>
        <p:spPr>
          <a:xfrm>
            <a:off x="301752" y="1600200"/>
            <a:ext cx="8503920" cy="4572000"/>
          </a:xfrm>
        </p:spPr>
        <p:txBody>
          <a:bodyPr/>
          <a:lstStyle/>
          <a:p>
            <a:pPr marL="514350" indent="-514350">
              <a:buNone/>
            </a:pPr>
            <a:endParaRPr lang="en-US" sz="2800" dirty="0" smtClean="0"/>
          </a:p>
          <a:p>
            <a:pPr marL="514350" indent="-514350">
              <a:buNone/>
            </a:pPr>
            <a:endParaRPr lang="en-US" dirty="0"/>
          </a:p>
        </p:txBody>
      </p:sp>
      <p:pic>
        <p:nvPicPr>
          <p:cNvPr id="4" name="Picture 3" descr="P:\ADVANCE PLANNING\ZO Update\Non-Conforming in R-1\Public Workshop\Maps\Depot Hill.jpg"/>
          <p:cNvPicPr/>
          <p:nvPr/>
        </p:nvPicPr>
        <p:blipFill>
          <a:blip r:embed="rId3" cstate="print"/>
          <a:srcRect/>
          <a:stretch>
            <a:fillRect/>
          </a:stretch>
        </p:blipFill>
        <p:spPr bwMode="auto">
          <a:xfrm>
            <a:off x="228600" y="1600200"/>
            <a:ext cx="5029200" cy="4648200"/>
          </a:xfrm>
          <a:prstGeom prst="rect">
            <a:avLst/>
          </a:prstGeom>
          <a:noFill/>
          <a:ln w="9525">
            <a:noFill/>
            <a:miter lim="800000"/>
            <a:headEnd/>
            <a:tailEnd/>
          </a:ln>
        </p:spPr>
      </p:pic>
      <p:graphicFrame>
        <p:nvGraphicFramePr>
          <p:cNvPr id="6" name="Chart 5"/>
          <p:cNvGraphicFramePr/>
          <p:nvPr/>
        </p:nvGraphicFramePr>
        <p:xfrm>
          <a:off x="4648200" y="1676400"/>
          <a:ext cx="4343400" cy="26060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Depot Hill</a:t>
            </a:r>
            <a:endParaRPr lang="en-US" b="1" dirty="0"/>
          </a:p>
        </p:txBody>
      </p:sp>
      <p:sp>
        <p:nvSpPr>
          <p:cNvPr id="3" name="Content Placeholder 2"/>
          <p:cNvSpPr>
            <a:spLocks noGrp="1"/>
          </p:cNvSpPr>
          <p:nvPr>
            <p:ph sz="quarter" idx="1"/>
          </p:nvPr>
        </p:nvSpPr>
        <p:spPr/>
        <p:txBody>
          <a:bodyPr/>
          <a:lstStyle/>
          <a:p>
            <a:pPr marL="514350" indent="-514350">
              <a:buNone/>
            </a:pPr>
            <a:endParaRPr lang="en-US" sz="2800" dirty="0" smtClean="0"/>
          </a:p>
          <a:p>
            <a:pPr marL="514350" indent="-514350">
              <a:buNone/>
            </a:pPr>
            <a:endParaRPr lang="en-US" dirty="0"/>
          </a:p>
        </p:txBody>
      </p:sp>
      <p:graphicFrame>
        <p:nvGraphicFramePr>
          <p:cNvPr id="7" name="Chart 6"/>
          <p:cNvGraphicFramePr/>
          <p:nvPr/>
        </p:nvGraphicFramePr>
        <p:xfrm>
          <a:off x="-1066801" y="1524000"/>
          <a:ext cx="7133201" cy="3581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nvGraphicFramePr>
        <p:xfrm>
          <a:off x="3886200" y="1676400"/>
          <a:ext cx="6625296" cy="33813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Depot Hill</a:t>
            </a:r>
            <a:endParaRPr lang="en-US" b="1" dirty="0"/>
          </a:p>
        </p:txBody>
      </p:sp>
      <p:sp>
        <p:nvSpPr>
          <p:cNvPr id="3" name="Content Placeholder 2"/>
          <p:cNvSpPr>
            <a:spLocks noGrp="1"/>
          </p:cNvSpPr>
          <p:nvPr>
            <p:ph sz="quarter" idx="1"/>
          </p:nvPr>
        </p:nvSpPr>
        <p:spPr>
          <a:xfrm>
            <a:off x="381000" y="1600200"/>
            <a:ext cx="8613648" cy="758952"/>
          </a:xfrm>
        </p:spPr>
        <p:txBody>
          <a:bodyPr/>
          <a:lstStyle/>
          <a:p>
            <a:pPr marL="514350" indent="-514350">
              <a:buNone/>
            </a:pPr>
            <a:endParaRPr lang="en-US" sz="2800" dirty="0" smtClean="0"/>
          </a:p>
          <a:p>
            <a:pPr marL="514350" indent="-514350">
              <a:buNone/>
            </a:pPr>
            <a:endParaRPr lang="en-US" dirty="0"/>
          </a:p>
        </p:txBody>
      </p:sp>
      <p:sp>
        <p:nvSpPr>
          <p:cNvPr id="11" name="TextBox 10"/>
          <p:cNvSpPr txBox="1"/>
          <p:nvPr/>
        </p:nvSpPr>
        <p:spPr>
          <a:xfrm>
            <a:off x="304800" y="2590800"/>
            <a:ext cx="9753600" cy="369332"/>
          </a:xfrm>
          <a:prstGeom prst="rect">
            <a:avLst/>
          </a:prstGeom>
          <a:noFill/>
        </p:spPr>
        <p:txBody>
          <a:bodyPr wrap="square" rtlCol="0">
            <a:spAutoFit/>
          </a:bodyPr>
          <a:lstStyle/>
          <a:p>
            <a:endParaRPr lang="en-US" dirty="0"/>
          </a:p>
        </p:txBody>
      </p:sp>
      <p:graphicFrame>
        <p:nvGraphicFramePr>
          <p:cNvPr id="13" name="Table 12"/>
          <p:cNvGraphicFramePr>
            <a:graphicFrameLocks noGrp="1"/>
          </p:cNvGraphicFramePr>
          <p:nvPr/>
        </p:nvGraphicFramePr>
        <p:xfrm>
          <a:off x="1066800" y="2286001"/>
          <a:ext cx="6675119" cy="4028268"/>
        </p:xfrm>
        <a:graphic>
          <a:graphicData uri="http://schemas.openxmlformats.org/drawingml/2006/table">
            <a:tbl>
              <a:tblPr/>
              <a:tblGrid>
                <a:gridCol w="3713748"/>
                <a:gridCol w="884541"/>
                <a:gridCol w="1179073"/>
                <a:gridCol w="897757"/>
              </a:tblGrid>
              <a:tr h="404566">
                <a:tc>
                  <a:txBody>
                    <a:bodyPr/>
                    <a:lstStyle/>
                    <a:p>
                      <a:pPr marL="0" marR="0" algn="just">
                        <a:lnSpc>
                          <a:spcPct val="115000"/>
                        </a:lnSpc>
                        <a:spcBef>
                          <a:spcPts val="0"/>
                        </a:spcBef>
                        <a:spcAft>
                          <a:spcPts val="0"/>
                        </a:spcAft>
                      </a:pPr>
                      <a:r>
                        <a:rPr lang="en-US" sz="1200" b="1" dirty="0">
                          <a:solidFill>
                            <a:srgbClr val="FFFFFF"/>
                          </a:solidFill>
                          <a:latin typeface="Calibri"/>
                          <a:ea typeface="Calibri"/>
                          <a:cs typeface="Times New Roman"/>
                        </a:rPr>
                        <a:t>Options</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dirty="0">
                          <a:solidFill>
                            <a:srgbClr val="FFFFFF"/>
                          </a:solidFill>
                          <a:latin typeface="Calibri"/>
                          <a:ea typeface="Calibri"/>
                          <a:cs typeface="Times New Roman"/>
                        </a:rPr>
                        <a:t>Survey </a:t>
                      </a:r>
                      <a:endParaRPr lang="en-US" sz="1200" dirty="0">
                        <a:latin typeface="Calibri"/>
                        <a:ea typeface="Calibri"/>
                        <a:cs typeface="Times New Roman"/>
                      </a:endParaRPr>
                    </a:p>
                    <a:p>
                      <a:pPr marL="0" marR="0" algn="just">
                        <a:lnSpc>
                          <a:spcPct val="115000"/>
                        </a:lnSpc>
                        <a:spcBef>
                          <a:spcPts val="0"/>
                        </a:spcBef>
                        <a:spcAft>
                          <a:spcPts val="0"/>
                        </a:spcAft>
                      </a:pPr>
                      <a:r>
                        <a:rPr lang="en-US" sz="1200" b="1" dirty="0">
                          <a:solidFill>
                            <a:srgbClr val="FFFFFF"/>
                          </a:solidFill>
                          <a:latin typeface="Calibri"/>
                          <a:ea typeface="Calibri"/>
                          <a:cs typeface="Times New Roman"/>
                        </a:rPr>
                        <a:t>Results</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a:solidFill>
                            <a:srgbClr val="FFFFFF"/>
                          </a:solidFill>
                          <a:latin typeface="Calibri"/>
                          <a:ea typeface="Calibri"/>
                          <a:cs typeface="Times New Roman"/>
                        </a:rPr>
                        <a:t>Workshop</a:t>
                      </a:r>
                      <a:endParaRPr lang="en-US" sz="1200">
                        <a:latin typeface="Calibri"/>
                        <a:ea typeface="Calibri"/>
                        <a:cs typeface="Times New Roman"/>
                      </a:endParaRPr>
                    </a:p>
                    <a:p>
                      <a:pPr marL="0" marR="0" algn="just">
                        <a:lnSpc>
                          <a:spcPct val="115000"/>
                        </a:lnSpc>
                        <a:spcBef>
                          <a:spcPts val="0"/>
                        </a:spcBef>
                        <a:spcAft>
                          <a:spcPts val="0"/>
                        </a:spcAft>
                      </a:pPr>
                      <a:r>
                        <a:rPr lang="en-US" sz="1200" b="1">
                          <a:solidFill>
                            <a:srgbClr val="FFFFFF"/>
                          </a:solidFill>
                          <a:latin typeface="Calibri"/>
                          <a:ea typeface="Calibri"/>
                          <a:cs typeface="Times New Roman"/>
                        </a:rPr>
                        <a:t>Results</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a:solidFill>
                            <a:srgbClr val="FFFFFF"/>
                          </a:solidFill>
                          <a:latin typeface="Calibri"/>
                          <a:ea typeface="Calibri"/>
                          <a:cs typeface="Times New Roman"/>
                        </a:rPr>
                        <a:t>Total </a:t>
                      </a:r>
                      <a:endParaRPr lang="en-US" sz="120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202283">
                <a:tc>
                  <a:txBody>
                    <a:bodyPr/>
                    <a:lstStyle/>
                    <a:p>
                      <a:pPr marL="342900" marR="0" lvl="0" indent="-342900" algn="just">
                        <a:lnSpc>
                          <a:spcPct val="115000"/>
                        </a:lnSpc>
                        <a:spcBef>
                          <a:spcPts val="0"/>
                        </a:spcBef>
                        <a:spcAft>
                          <a:spcPts val="0"/>
                        </a:spcAft>
                        <a:buSzPts val="1200"/>
                        <a:buFont typeface="+mj-lt"/>
                        <a:buAutoNum type="alphaUcPeriod"/>
                      </a:pPr>
                      <a:r>
                        <a:rPr lang="en-US" sz="1200" b="1" dirty="0">
                          <a:latin typeface="Calibri"/>
                          <a:ea typeface="Calibri"/>
                          <a:cs typeface="Times New Roman"/>
                        </a:rPr>
                        <a:t>Keep the current Code</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3</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3</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737832">
                <a:tc>
                  <a:txBody>
                    <a:bodyPr/>
                    <a:lstStyle/>
                    <a:p>
                      <a:pPr marL="342900" marR="0" lvl="0" indent="-342900" algn="just">
                        <a:lnSpc>
                          <a:spcPct val="115000"/>
                        </a:lnSpc>
                        <a:spcBef>
                          <a:spcPts val="0"/>
                        </a:spcBef>
                        <a:spcAft>
                          <a:spcPts val="0"/>
                        </a:spcAft>
                        <a:buSzPts val="1200"/>
                        <a:buFont typeface="+mj-lt"/>
                        <a:buNone/>
                      </a:pPr>
                      <a:r>
                        <a:rPr lang="en-US" sz="1200" b="1" dirty="0" smtClean="0">
                          <a:latin typeface="Calibri"/>
                          <a:ea typeface="Calibri"/>
                          <a:cs typeface="Times New Roman"/>
                        </a:rPr>
                        <a:t>B.    Removed </a:t>
                      </a:r>
                      <a:r>
                        <a:rPr lang="en-US" sz="1200" b="1" dirty="0">
                          <a:latin typeface="Calibri"/>
                          <a:ea typeface="Calibri"/>
                          <a:cs typeface="Times New Roman"/>
                        </a:rPr>
                        <a:t>the required extension and allow multi-family uses to continue indefinitely provided they do not increase in size of number units</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4</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0</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4</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r h="1011415">
                <a:tc>
                  <a:txBody>
                    <a:bodyPr/>
                    <a:lstStyle/>
                    <a:p>
                      <a:pPr marL="342900" marR="0" lvl="0" indent="-342900" algn="just">
                        <a:lnSpc>
                          <a:spcPct val="115000"/>
                        </a:lnSpc>
                        <a:spcBef>
                          <a:spcPts val="0"/>
                        </a:spcBef>
                        <a:spcAft>
                          <a:spcPts val="0"/>
                        </a:spcAft>
                        <a:buSzPts val="1200"/>
                        <a:buFont typeface="+mj-lt"/>
                        <a:buNone/>
                      </a:pPr>
                      <a:r>
                        <a:rPr lang="en-US" sz="1200" b="1" dirty="0" smtClean="0">
                          <a:latin typeface="Calibri"/>
                          <a:ea typeface="Calibri"/>
                          <a:cs typeface="Times New Roman"/>
                        </a:rPr>
                        <a:t>C.   </a:t>
                      </a:r>
                      <a:r>
                        <a:rPr lang="en-US" sz="1200" b="1" baseline="0" dirty="0" smtClean="0">
                          <a:latin typeface="Calibri"/>
                          <a:ea typeface="Calibri"/>
                          <a:cs typeface="Times New Roman"/>
                        </a:rPr>
                        <a:t> </a:t>
                      </a:r>
                      <a:r>
                        <a:rPr lang="en-US" sz="1200" b="1" dirty="0" smtClean="0">
                          <a:latin typeface="Calibri"/>
                          <a:ea typeface="Calibri"/>
                          <a:cs typeface="Times New Roman"/>
                        </a:rPr>
                        <a:t>Add </a:t>
                      </a:r>
                      <a:r>
                        <a:rPr lang="en-US" sz="1200" b="1" dirty="0">
                          <a:latin typeface="Calibri"/>
                          <a:ea typeface="Calibri"/>
                          <a:cs typeface="Times New Roman"/>
                        </a:rPr>
                        <a:t>to the existing requirement that the City Council may require the removal of units to address issues that cannot be addressed due to limited space on the site such as adequate onsite parking</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4</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4</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606849">
                <a:tc>
                  <a:txBody>
                    <a:bodyPr/>
                    <a:lstStyle/>
                    <a:p>
                      <a:pPr marL="342900" marR="0" lvl="0" indent="-342900" algn="just">
                        <a:lnSpc>
                          <a:spcPct val="115000"/>
                        </a:lnSpc>
                        <a:spcBef>
                          <a:spcPts val="0"/>
                        </a:spcBef>
                        <a:spcAft>
                          <a:spcPts val="0"/>
                        </a:spcAft>
                        <a:buSzPts val="1200"/>
                        <a:buFont typeface="+mj-lt"/>
                        <a:buNone/>
                      </a:pPr>
                      <a:r>
                        <a:rPr lang="en-US" sz="1200" b="1" dirty="0" smtClean="0">
                          <a:latin typeface="Calibri"/>
                          <a:ea typeface="Calibri"/>
                          <a:cs typeface="Times New Roman"/>
                        </a:rPr>
                        <a:t>D.  Rezone </a:t>
                      </a:r>
                      <a:r>
                        <a:rPr lang="en-US" sz="1200" b="1" dirty="0">
                          <a:latin typeface="Calibri"/>
                          <a:ea typeface="Calibri"/>
                          <a:cs typeface="Times New Roman"/>
                        </a:rPr>
                        <a:t>areas with high concentrations of structured with 3+ units from single-family zoning to multi-family zoning </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0</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0</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r h="766692">
                <a:tc>
                  <a:txBody>
                    <a:bodyPr/>
                    <a:lstStyle/>
                    <a:p>
                      <a:pPr marL="342900" marR="0" lvl="0" indent="-342900" algn="just">
                        <a:lnSpc>
                          <a:spcPct val="115000"/>
                        </a:lnSpc>
                        <a:spcBef>
                          <a:spcPts val="0"/>
                        </a:spcBef>
                        <a:spcAft>
                          <a:spcPts val="0"/>
                        </a:spcAft>
                        <a:buSzPts val="1200"/>
                        <a:buFont typeface="+mj-lt"/>
                        <a:buNone/>
                      </a:pPr>
                      <a:r>
                        <a:rPr lang="en-US" sz="1200" b="1" dirty="0" smtClean="0">
                          <a:latin typeface="Calibri"/>
                          <a:ea typeface="Calibri"/>
                          <a:cs typeface="Times New Roman"/>
                        </a:rPr>
                        <a:t>E.  All </a:t>
                      </a:r>
                      <a:r>
                        <a:rPr lang="en-US" sz="1200" b="1" dirty="0">
                          <a:latin typeface="Calibri"/>
                          <a:ea typeface="Calibri"/>
                          <a:cs typeface="Times New Roman"/>
                        </a:rPr>
                        <a:t>Multi-family uses in single family neighborhoods should discontinue by 2019 and the extension process should b removed from the code</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5</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5</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02283">
                <a:tc>
                  <a:txBody>
                    <a:bodyPr/>
                    <a:lstStyle/>
                    <a:p>
                      <a:pPr marL="342900" marR="0" lvl="0" indent="-342900" algn="just">
                        <a:lnSpc>
                          <a:spcPct val="115000"/>
                        </a:lnSpc>
                        <a:spcBef>
                          <a:spcPts val="0"/>
                        </a:spcBef>
                        <a:spcAft>
                          <a:spcPts val="0"/>
                        </a:spcAft>
                        <a:buSzPts val="1200"/>
                        <a:buFont typeface="+mj-lt"/>
                        <a:buNone/>
                      </a:pPr>
                      <a:r>
                        <a:rPr lang="en-US" sz="1200" b="1" dirty="0" smtClean="0">
                          <a:latin typeface="Calibri"/>
                          <a:ea typeface="Calibri"/>
                          <a:cs typeface="Times New Roman"/>
                        </a:rPr>
                        <a:t>F.       Other</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6</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6</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bl>
          </a:graphicData>
        </a:graphic>
      </p:graphicFrame>
      <p:sp>
        <p:nvSpPr>
          <p:cNvPr id="14" name="Content Placeholder 7"/>
          <p:cNvSpPr txBox="1">
            <a:spLocks/>
          </p:cNvSpPr>
          <p:nvPr/>
        </p:nvSpPr>
        <p:spPr>
          <a:xfrm>
            <a:off x="304800" y="1447800"/>
            <a:ext cx="8839200" cy="9144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200" b="1" i="0" u="none" strike="noStrike" kern="1200" cap="none" spc="0" normalizeH="0" baseline="0" noProof="0" dirty="0" smtClean="0">
                <a:ln>
                  <a:noFill/>
                </a:ln>
                <a:solidFill>
                  <a:schemeClr val="tx1"/>
                </a:solidFill>
                <a:effectLst/>
                <a:uLnTx/>
                <a:uFillTx/>
                <a:latin typeface="+mn-lt"/>
                <a:ea typeface="+mn-ea"/>
                <a:cs typeface="+mn-cs"/>
              </a:rPr>
              <a:t>How would you suggest the City of Capitola treat existing multi- family uses in single family neighborhoods?</a:t>
            </a: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8" name="Straight Arrow Connector 7"/>
          <p:cNvCxnSpPr/>
          <p:nvPr/>
        </p:nvCxnSpPr>
        <p:spPr>
          <a:xfrm>
            <a:off x="8077200" y="2743200"/>
            <a:ext cx="0" cy="3581400"/>
          </a:xfrm>
          <a:prstGeom prst="straightConnector1">
            <a:avLst/>
          </a:prstGeom>
          <a:ln w="571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North of Capitola Road</a:t>
            </a:r>
            <a:endParaRPr lang="en-US" b="1" dirty="0"/>
          </a:p>
        </p:txBody>
      </p:sp>
      <p:pic>
        <p:nvPicPr>
          <p:cNvPr id="4" name="Content Placeholder 3" descr="P:\ADVANCE PLANNING\ZO Update\Non-Conforming in R-1\Public Workshop\Maps\North of Capitola Rd..jpg"/>
          <p:cNvPicPr>
            <a:picLocks noGrp="1"/>
          </p:cNvPicPr>
          <p:nvPr>
            <p:ph sz="quarter" idx="1"/>
          </p:nvPr>
        </p:nvPicPr>
        <p:blipFill>
          <a:blip r:embed="rId2" cstate="print"/>
          <a:srcRect/>
          <a:stretch>
            <a:fillRect/>
          </a:stretch>
        </p:blipFill>
        <p:spPr bwMode="auto">
          <a:xfrm>
            <a:off x="228600" y="1600200"/>
            <a:ext cx="5029200" cy="4724400"/>
          </a:xfrm>
          <a:prstGeom prst="rect">
            <a:avLst/>
          </a:prstGeom>
          <a:noFill/>
          <a:ln w="9525">
            <a:noFill/>
            <a:miter lim="800000"/>
            <a:headEnd/>
            <a:tailEnd/>
          </a:ln>
        </p:spPr>
      </p:pic>
      <p:graphicFrame>
        <p:nvGraphicFramePr>
          <p:cNvPr id="5" name="Chart 4"/>
          <p:cNvGraphicFramePr/>
          <p:nvPr/>
        </p:nvGraphicFramePr>
        <p:xfrm>
          <a:off x="4724400" y="1600200"/>
          <a:ext cx="4297680" cy="25603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North of Capitola Road</a:t>
            </a:r>
            <a:endParaRPr lang="en-US" b="1" dirty="0"/>
          </a:p>
        </p:txBody>
      </p:sp>
      <p:graphicFrame>
        <p:nvGraphicFramePr>
          <p:cNvPr id="6" name="Chart 5"/>
          <p:cNvGraphicFramePr/>
          <p:nvPr/>
        </p:nvGraphicFramePr>
        <p:xfrm>
          <a:off x="0" y="1295400"/>
          <a:ext cx="4724400" cy="5410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724400" y="1447800"/>
          <a:ext cx="4419600" cy="5410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p:nvPr/>
        </p:nvGraphicFramePr>
        <p:xfrm>
          <a:off x="-1752600" y="1676400"/>
          <a:ext cx="7493001" cy="4495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p:nvPr/>
        </p:nvGraphicFramePr>
        <p:xfrm>
          <a:off x="2743200" y="1371600"/>
          <a:ext cx="7189755" cy="431385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North of Capitola Road</a:t>
            </a:r>
            <a:endParaRPr lang="en-US" b="1" dirty="0"/>
          </a:p>
        </p:txBody>
      </p:sp>
      <p:sp>
        <p:nvSpPr>
          <p:cNvPr id="6" name="Content Placeholder 7"/>
          <p:cNvSpPr txBox="1">
            <a:spLocks/>
          </p:cNvSpPr>
          <p:nvPr/>
        </p:nvSpPr>
        <p:spPr>
          <a:xfrm>
            <a:off x="304800" y="1447800"/>
            <a:ext cx="8839200" cy="9144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200" b="1" i="0" u="none" strike="noStrike" kern="1200" cap="none" spc="0" normalizeH="0" baseline="0" noProof="0" dirty="0" smtClean="0">
                <a:ln>
                  <a:noFill/>
                </a:ln>
                <a:solidFill>
                  <a:schemeClr val="tx1"/>
                </a:solidFill>
                <a:effectLst/>
                <a:uLnTx/>
                <a:uFillTx/>
                <a:latin typeface="+mn-lt"/>
                <a:ea typeface="+mn-ea"/>
                <a:cs typeface="+mn-cs"/>
              </a:rPr>
              <a:t>How would you suggest the City of Capitola treat existing multi- family uses in single family neighborhoods?</a:t>
            </a: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 name="Table 7"/>
          <p:cNvGraphicFramePr>
            <a:graphicFrameLocks noGrp="1"/>
          </p:cNvGraphicFramePr>
          <p:nvPr/>
        </p:nvGraphicFramePr>
        <p:xfrm>
          <a:off x="990600" y="2286000"/>
          <a:ext cx="6675120" cy="4055526"/>
        </p:xfrm>
        <a:graphic>
          <a:graphicData uri="http://schemas.openxmlformats.org/drawingml/2006/table">
            <a:tbl>
              <a:tblPr/>
              <a:tblGrid>
                <a:gridCol w="3714076"/>
                <a:gridCol w="884529"/>
                <a:gridCol w="1178742"/>
                <a:gridCol w="897773"/>
              </a:tblGrid>
              <a:tr h="400023">
                <a:tc>
                  <a:txBody>
                    <a:bodyPr/>
                    <a:lstStyle/>
                    <a:p>
                      <a:pPr marL="0" marR="0" algn="just">
                        <a:lnSpc>
                          <a:spcPct val="115000"/>
                        </a:lnSpc>
                        <a:spcBef>
                          <a:spcPts val="0"/>
                        </a:spcBef>
                        <a:spcAft>
                          <a:spcPts val="0"/>
                        </a:spcAft>
                      </a:pPr>
                      <a:r>
                        <a:rPr lang="en-US" sz="1200" b="1" dirty="0">
                          <a:solidFill>
                            <a:srgbClr val="FFFFFF"/>
                          </a:solidFill>
                          <a:latin typeface="Calibri"/>
                          <a:ea typeface="Calibri"/>
                          <a:cs typeface="Times New Roman"/>
                        </a:rPr>
                        <a:t>Options</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a:solidFill>
                            <a:srgbClr val="FFFFFF"/>
                          </a:solidFill>
                          <a:latin typeface="Calibri"/>
                          <a:ea typeface="Calibri"/>
                          <a:cs typeface="Times New Roman"/>
                        </a:rPr>
                        <a:t>Survey </a:t>
                      </a:r>
                      <a:endParaRPr lang="en-US" sz="1200">
                        <a:latin typeface="Calibri"/>
                        <a:ea typeface="Calibri"/>
                        <a:cs typeface="Times New Roman"/>
                      </a:endParaRPr>
                    </a:p>
                    <a:p>
                      <a:pPr marL="0" marR="0" algn="just">
                        <a:lnSpc>
                          <a:spcPct val="115000"/>
                        </a:lnSpc>
                        <a:spcBef>
                          <a:spcPts val="0"/>
                        </a:spcBef>
                        <a:spcAft>
                          <a:spcPts val="0"/>
                        </a:spcAft>
                      </a:pPr>
                      <a:r>
                        <a:rPr lang="en-US" sz="1200" b="1">
                          <a:solidFill>
                            <a:srgbClr val="FFFFFF"/>
                          </a:solidFill>
                          <a:latin typeface="Calibri"/>
                          <a:ea typeface="Calibri"/>
                          <a:cs typeface="Times New Roman"/>
                        </a:rPr>
                        <a:t>Results</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a:solidFill>
                            <a:srgbClr val="FFFFFF"/>
                          </a:solidFill>
                          <a:latin typeface="Calibri"/>
                          <a:ea typeface="Calibri"/>
                          <a:cs typeface="Times New Roman"/>
                        </a:rPr>
                        <a:t>Workshop</a:t>
                      </a:r>
                      <a:endParaRPr lang="en-US" sz="1200">
                        <a:latin typeface="Calibri"/>
                        <a:ea typeface="Calibri"/>
                        <a:cs typeface="Times New Roman"/>
                      </a:endParaRPr>
                    </a:p>
                    <a:p>
                      <a:pPr marL="0" marR="0" algn="just">
                        <a:lnSpc>
                          <a:spcPct val="115000"/>
                        </a:lnSpc>
                        <a:spcBef>
                          <a:spcPts val="0"/>
                        </a:spcBef>
                        <a:spcAft>
                          <a:spcPts val="0"/>
                        </a:spcAft>
                      </a:pPr>
                      <a:r>
                        <a:rPr lang="en-US" sz="1200" b="1">
                          <a:solidFill>
                            <a:srgbClr val="FFFFFF"/>
                          </a:solidFill>
                          <a:latin typeface="Calibri"/>
                          <a:ea typeface="Calibri"/>
                          <a:cs typeface="Times New Roman"/>
                        </a:rPr>
                        <a:t>Results</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a:solidFill>
                            <a:srgbClr val="FFFFFF"/>
                          </a:solidFill>
                          <a:latin typeface="Calibri"/>
                          <a:ea typeface="Calibri"/>
                          <a:cs typeface="Times New Roman"/>
                        </a:rPr>
                        <a:t>Total </a:t>
                      </a:r>
                      <a:endParaRPr lang="en-US" sz="120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200012">
                <a:tc>
                  <a:txBody>
                    <a:bodyPr/>
                    <a:lstStyle/>
                    <a:p>
                      <a:pPr marL="342900" marR="0" lvl="0" indent="-342900" algn="just">
                        <a:lnSpc>
                          <a:spcPct val="115000"/>
                        </a:lnSpc>
                        <a:spcBef>
                          <a:spcPts val="0"/>
                        </a:spcBef>
                        <a:spcAft>
                          <a:spcPts val="0"/>
                        </a:spcAft>
                        <a:buSzPts val="1200"/>
                        <a:buFont typeface="+mj-lt"/>
                        <a:buAutoNum type="alphaUcPeriod"/>
                      </a:pPr>
                      <a:r>
                        <a:rPr lang="en-US" sz="1200" b="1" dirty="0">
                          <a:latin typeface="Calibri"/>
                          <a:ea typeface="Calibri"/>
                          <a:cs typeface="Times New Roman"/>
                        </a:rPr>
                        <a:t>Keep the current Code</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2</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2</a:t>
                      </a:r>
                      <a:endParaRPr lang="en-US" sz="120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835517">
                <a:tc>
                  <a:txBody>
                    <a:bodyPr/>
                    <a:lstStyle/>
                    <a:p>
                      <a:pPr marL="342900" marR="0" lvl="0" indent="-342900" algn="just">
                        <a:lnSpc>
                          <a:spcPct val="115000"/>
                        </a:lnSpc>
                        <a:spcBef>
                          <a:spcPts val="0"/>
                        </a:spcBef>
                        <a:spcAft>
                          <a:spcPts val="0"/>
                        </a:spcAft>
                        <a:buSzPts val="1200"/>
                        <a:buFont typeface="+mj-lt"/>
                        <a:buNone/>
                      </a:pPr>
                      <a:r>
                        <a:rPr lang="en-US" sz="1200" b="1" dirty="0" smtClean="0">
                          <a:latin typeface="Calibri"/>
                          <a:ea typeface="Calibri"/>
                          <a:cs typeface="Times New Roman"/>
                        </a:rPr>
                        <a:t>B.     Removed </a:t>
                      </a:r>
                      <a:r>
                        <a:rPr lang="en-US" sz="1200" b="1" dirty="0">
                          <a:latin typeface="Calibri"/>
                          <a:ea typeface="Calibri"/>
                          <a:cs typeface="Times New Roman"/>
                        </a:rPr>
                        <a:t>the required extension and allow multi-family uses to continue indefinitely provided they do not increase in size of number units</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4</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2</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6</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r h="1000058">
                <a:tc>
                  <a:txBody>
                    <a:bodyPr/>
                    <a:lstStyle/>
                    <a:p>
                      <a:pPr marL="342900" marR="0" lvl="0" indent="-342900" algn="l">
                        <a:lnSpc>
                          <a:spcPct val="115000"/>
                        </a:lnSpc>
                        <a:spcBef>
                          <a:spcPts val="0"/>
                        </a:spcBef>
                        <a:spcAft>
                          <a:spcPts val="0"/>
                        </a:spcAft>
                        <a:buSzPts val="1200"/>
                        <a:buFont typeface="+mj-lt"/>
                        <a:buNone/>
                      </a:pPr>
                      <a:r>
                        <a:rPr lang="en-US" sz="1200" b="1" dirty="0" smtClean="0">
                          <a:latin typeface="Calibri"/>
                          <a:ea typeface="Calibri"/>
                          <a:cs typeface="Times New Roman"/>
                        </a:rPr>
                        <a:t>C.     Add </a:t>
                      </a:r>
                      <a:r>
                        <a:rPr lang="en-US" sz="1200" b="1" dirty="0">
                          <a:latin typeface="Calibri"/>
                          <a:ea typeface="Calibri"/>
                          <a:cs typeface="Times New Roman"/>
                        </a:rPr>
                        <a:t>to the existing requirement that the City Council </a:t>
                      </a:r>
                      <a:r>
                        <a:rPr lang="en-US" sz="1200" b="1" dirty="0" smtClean="0">
                          <a:latin typeface="Calibri"/>
                          <a:ea typeface="Calibri"/>
                          <a:cs typeface="Times New Roman"/>
                        </a:rPr>
                        <a:t>may require </a:t>
                      </a:r>
                      <a:r>
                        <a:rPr lang="en-US" sz="1200" b="1" dirty="0">
                          <a:latin typeface="Calibri"/>
                          <a:ea typeface="Calibri"/>
                          <a:cs typeface="Times New Roman"/>
                        </a:rPr>
                        <a:t>the removal of units to address issues that cannot be addressed due to limited space on the site such as adequate onsite parking</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0</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2</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2</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600035">
                <a:tc>
                  <a:txBody>
                    <a:bodyPr/>
                    <a:lstStyle/>
                    <a:p>
                      <a:pPr marL="342900" marR="0" lvl="0" indent="-342900" algn="l">
                        <a:lnSpc>
                          <a:spcPct val="115000"/>
                        </a:lnSpc>
                        <a:spcBef>
                          <a:spcPts val="0"/>
                        </a:spcBef>
                        <a:spcAft>
                          <a:spcPts val="0"/>
                        </a:spcAft>
                        <a:buSzPts val="1200"/>
                        <a:buFont typeface="+mj-lt"/>
                        <a:buNone/>
                      </a:pPr>
                      <a:r>
                        <a:rPr lang="en-US" sz="1200" b="1" dirty="0" smtClean="0">
                          <a:latin typeface="Calibri"/>
                          <a:ea typeface="Calibri"/>
                          <a:cs typeface="Times New Roman"/>
                        </a:rPr>
                        <a:t>D.     Rezone </a:t>
                      </a:r>
                      <a:r>
                        <a:rPr lang="en-US" sz="1200" b="1" dirty="0">
                          <a:latin typeface="Calibri"/>
                          <a:ea typeface="Calibri"/>
                          <a:cs typeface="Times New Roman"/>
                        </a:rPr>
                        <a:t>areas with high concentrations of structured with 3+ units from single-family zoning to multi-family zoning </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1</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1</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r h="696265">
                <a:tc>
                  <a:txBody>
                    <a:bodyPr/>
                    <a:lstStyle/>
                    <a:p>
                      <a:pPr marL="342900" marR="0" lvl="0" indent="-342900" algn="just">
                        <a:lnSpc>
                          <a:spcPct val="115000"/>
                        </a:lnSpc>
                        <a:spcBef>
                          <a:spcPts val="0"/>
                        </a:spcBef>
                        <a:spcAft>
                          <a:spcPts val="0"/>
                        </a:spcAft>
                        <a:buSzPts val="1200"/>
                        <a:buFont typeface="+mj-lt"/>
                        <a:buNone/>
                      </a:pPr>
                      <a:r>
                        <a:rPr lang="en-US" sz="1200" b="1" dirty="0" smtClean="0">
                          <a:latin typeface="Calibri"/>
                          <a:ea typeface="Calibri"/>
                          <a:cs typeface="Times New Roman"/>
                        </a:rPr>
                        <a:t>E.   All </a:t>
                      </a:r>
                      <a:r>
                        <a:rPr lang="en-US" sz="1200" b="1" dirty="0">
                          <a:latin typeface="Calibri"/>
                          <a:ea typeface="Calibri"/>
                          <a:cs typeface="Times New Roman"/>
                        </a:rPr>
                        <a:t>Multi-family uses in single family neighborhoods should discontinue by 2019 and the extension process should b removed from the code</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10</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0</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10</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200012">
                <a:tc>
                  <a:txBody>
                    <a:bodyPr/>
                    <a:lstStyle/>
                    <a:p>
                      <a:pPr marL="342900" marR="0" lvl="0" indent="-342900" algn="just">
                        <a:lnSpc>
                          <a:spcPct val="115000"/>
                        </a:lnSpc>
                        <a:spcBef>
                          <a:spcPts val="0"/>
                        </a:spcBef>
                        <a:spcAft>
                          <a:spcPts val="0"/>
                        </a:spcAft>
                        <a:buSzPts val="1200"/>
                        <a:buFont typeface="+mj-lt"/>
                        <a:buNone/>
                      </a:pPr>
                      <a:r>
                        <a:rPr lang="en-US" sz="1200" b="1" dirty="0" smtClean="0">
                          <a:latin typeface="Calibri"/>
                          <a:ea typeface="Calibri"/>
                          <a:cs typeface="Times New Roman"/>
                        </a:rPr>
                        <a:t>F.      Other</a:t>
                      </a:r>
                      <a:endParaRPr lang="en-US" sz="1200" dirty="0">
                        <a:latin typeface="Calibri"/>
                        <a:ea typeface="Calibri"/>
                        <a:cs typeface="Times New Roman"/>
                      </a:endParaRPr>
                    </a:p>
                  </a:txBody>
                  <a:tcPr marL="59338" marR="59338"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1</a:t>
                      </a:r>
                      <a:endParaRPr lang="en-US" sz="1200" dirty="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a:latin typeface="Calibri"/>
                          <a:ea typeface="Calibri"/>
                          <a:cs typeface="Times New Roman"/>
                        </a:rPr>
                        <a:t>0</a:t>
                      </a:r>
                      <a:endParaRPr lang="en-US" sz="1200">
                        <a:latin typeface="Calibri"/>
                        <a:ea typeface="Calibri"/>
                        <a:cs typeface="Times New Roman"/>
                      </a:endParaRPr>
                    </a:p>
                  </a:txBody>
                  <a:tcPr marL="59338" marR="59338"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lang="en-US" sz="1200" b="1" dirty="0">
                          <a:latin typeface="Calibri"/>
                          <a:ea typeface="Calibri"/>
                          <a:cs typeface="Times New Roman"/>
                        </a:rPr>
                        <a:t>1</a:t>
                      </a:r>
                      <a:endParaRPr lang="en-US" sz="1200" dirty="0">
                        <a:latin typeface="Calibri"/>
                        <a:ea typeface="Calibri"/>
                        <a:cs typeface="Times New Roman"/>
                      </a:endParaRPr>
                    </a:p>
                  </a:txBody>
                  <a:tcPr marL="59338" marR="59338"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bl>
          </a:graphicData>
        </a:graphic>
      </p:graphicFrame>
      <p:sp>
        <p:nvSpPr>
          <p:cNvPr id="5" name="Down Arrow 4"/>
          <p:cNvSpPr/>
          <p:nvPr/>
        </p:nvSpPr>
        <p:spPr>
          <a:xfrm rot="5400000">
            <a:off x="7810500" y="5295900"/>
            <a:ext cx="7620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8600" y="228600"/>
            <a:ext cx="8610600" cy="838200"/>
          </a:xfrm>
          <a:prstGeom prst="rect">
            <a:avLst/>
          </a:prstGeom>
        </p:spPr>
        <p:txBody>
          <a:bodyPr vert="horz" numCol="2" anchor="b">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smtClean="0">
                <a:ln>
                  <a:noFill/>
                </a:ln>
                <a:solidFill>
                  <a:schemeClr val="accent3">
                    <a:shade val="75000"/>
                  </a:schemeClr>
                </a:solidFill>
                <a:effectLst/>
                <a:uLnTx/>
                <a:uFillTx/>
                <a:latin typeface="+mj-lt"/>
                <a:ea typeface="+mj-ea"/>
                <a:cs typeface="+mj-cs"/>
              </a:rPr>
              <a:t>Owner/Occupant</a:t>
            </a:r>
            <a:r>
              <a:rPr kumimoji="0" lang="en-US" sz="3300" b="1" i="0" u="none" strike="noStrike" kern="1200" cap="none" spc="0" normalizeH="0" noProof="0" dirty="0" smtClean="0">
                <a:ln>
                  <a:noFill/>
                </a:ln>
                <a:solidFill>
                  <a:schemeClr val="accent3">
                    <a:shade val="75000"/>
                  </a:schemeClr>
                </a:solidFill>
                <a:effectLst/>
                <a:uLnTx/>
                <a:uFillTx/>
                <a:latin typeface="+mj-lt"/>
                <a:ea typeface="+mj-ea"/>
                <a:cs typeface="+mj-cs"/>
              </a:rPr>
              <a:t> Multi-family Home</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300" b="1" baseline="0" dirty="0" smtClean="0">
                <a:solidFill>
                  <a:schemeClr val="accent3">
                    <a:shade val="75000"/>
                  </a:schemeClr>
                </a:solidFill>
                <a:latin typeface="+mj-lt"/>
                <a:ea typeface="+mj-ea"/>
                <a:cs typeface="+mj-cs"/>
              </a:rPr>
              <a:t>				VS.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300" b="1" dirty="0" smtClean="0">
                <a:solidFill>
                  <a:schemeClr val="accent3">
                    <a:shade val="75000"/>
                  </a:schemeClr>
                </a:solidFill>
                <a:latin typeface="+mj-lt"/>
                <a:ea typeface="+mj-ea"/>
                <a:cs typeface="+mj-cs"/>
              </a:rPr>
              <a:t>Owner/Occupant of Single-family Home or Duplex</a:t>
            </a:r>
            <a:endParaRPr lang="en-US" sz="3300" b="1" baseline="0" dirty="0" smtClean="0">
              <a:solidFill>
                <a:schemeClr val="accent3">
                  <a:shade val="75000"/>
                </a:schemeClr>
              </a:solidFill>
              <a:latin typeface="+mj-lt"/>
              <a:ea typeface="+mj-ea"/>
              <a:cs typeface="+mj-cs"/>
            </a:endParaRPr>
          </a:p>
        </p:txBody>
      </p:sp>
      <p:graphicFrame>
        <p:nvGraphicFramePr>
          <p:cNvPr id="6" name="Chart 5"/>
          <p:cNvGraphicFramePr/>
          <p:nvPr/>
        </p:nvGraphicFramePr>
        <p:xfrm>
          <a:off x="0" y="1371600"/>
          <a:ext cx="4648200" cy="571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4724400" y="1295400"/>
          <a:ext cx="4419600" cy="55626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 Single Family Home? </a:t>
            </a:r>
            <a:endParaRPr lang="en-US" b="1" dirty="0"/>
          </a:p>
        </p:txBody>
      </p:sp>
      <p:sp>
        <p:nvSpPr>
          <p:cNvPr id="5" name="TextBox 4"/>
          <p:cNvSpPr txBox="1"/>
          <p:nvPr/>
        </p:nvSpPr>
        <p:spPr>
          <a:xfrm>
            <a:off x="228600" y="1724085"/>
            <a:ext cx="8686800" cy="4678204"/>
          </a:xfrm>
          <a:prstGeom prst="rect">
            <a:avLst/>
          </a:prstGeom>
          <a:solidFill>
            <a:schemeClr val="bg1"/>
          </a:solidFill>
          <a:ln>
            <a:solidFill>
              <a:schemeClr val="tx1"/>
            </a:solidFill>
          </a:ln>
        </p:spPr>
        <p:txBody>
          <a:bodyPr wrap="square" rtlCol="0">
            <a:spAutoFit/>
          </a:bodyPr>
          <a:lstStyle/>
          <a:p>
            <a:r>
              <a:rPr lang="en-US" sz="2800" b="1" dirty="0" smtClean="0"/>
              <a:t>Single Family Home </a:t>
            </a:r>
            <a:endParaRPr lang="en-US" sz="2800" b="1" i="1" dirty="0" smtClean="0"/>
          </a:p>
          <a:p>
            <a:r>
              <a:rPr lang="en-US" sz="1600" i="1" dirty="0" smtClean="0"/>
              <a:t>noun</a:t>
            </a:r>
          </a:p>
          <a:p>
            <a:r>
              <a:rPr lang="en-US" sz="1600" dirty="0" err="1" smtClean="0"/>
              <a:t>sin·gle</a:t>
            </a:r>
            <a:r>
              <a:rPr lang="en-US" sz="1600" dirty="0" smtClean="0"/>
              <a:t> </a:t>
            </a:r>
            <a:r>
              <a:rPr lang="en-US" sz="1600" dirty="0" err="1" smtClean="0"/>
              <a:t>fam·i·ly</a:t>
            </a:r>
            <a:r>
              <a:rPr lang="en-US" sz="1600" dirty="0" smtClean="0"/>
              <a:t> home /ˈ</a:t>
            </a:r>
            <a:r>
              <a:rPr lang="en-US" sz="1600" dirty="0" err="1" smtClean="0"/>
              <a:t>siNGɡəlˈfam</a:t>
            </a:r>
            <a:r>
              <a:rPr lang="en-US" sz="1600" dirty="0" smtClean="0"/>
              <a:t>(ə)</a:t>
            </a:r>
            <a:r>
              <a:rPr lang="en-US" sz="1600" dirty="0" err="1" smtClean="0"/>
              <a:t>lē</a:t>
            </a:r>
            <a:r>
              <a:rPr lang="en-US" sz="1600" dirty="0" smtClean="0"/>
              <a:t> </a:t>
            </a:r>
            <a:r>
              <a:rPr lang="en-US" sz="1600" dirty="0" err="1" smtClean="0"/>
              <a:t>hōm</a:t>
            </a:r>
            <a:r>
              <a:rPr lang="en-US" sz="1600" dirty="0" smtClean="0"/>
              <a:t>/</a:t>
            </a:r>
          </a:p>
          <a:p>
            <a:pPr>
              <a:buNone/>
            </a:pPr>
            <a:endParaRPr lang="en-US" dirty="0" smtClean="0"/>
          </a:p>
          <a:p>
            <a:pPr algn="just"/>
            <a:r>
              <a:rPr lang="en-US" sz="2200" dirty="0" smtClean="0"/>
              <a:t>One- family dwelling when used in the context of, design, development, construction, or remodeling means a detached building, containing one kitchen, designed exclusively to house not more than one family, including all necessary employees of such family.</a:t>
            </a:r>
          </a:p>
          <a:p>
            <a:pPr algn="just"/>
            <a:endParaRPr lang="en-US" sz="2200" dirty="0" smtClean="0"/>
          </a:p>
          <a:p>
            <a:pPr algn="just"/>
            <a:r>
              <a:rPr lang="en-US" sz="2200" dirty="0" smtClean="0"/>
              <a:t>When used in the context of, the use of a building or portion thereof, “one family dwelling” means used exclusively for residential occupancy by not more than one family, including all necessary employees of such family.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143000" y="2057400"/>
          <a:ext cx="7315200" cy="4275023"/>
        </p:xfrm>
        <a:graphic>
          <a:graphicData uri="http://schemas.openxmlformats.org/drawingml/2006/table">
            <a:tbl>
              <a:tblPr/>
              <a:tblGrid>
                <a:gridCol w="3859523"/>
                <a:gridCol w="1699802"/>
                <a:gridCol w="1755875"/>
              </a:tblGrid>
              <a:tr h="799741">
                <a:tc>
                  <a:txBody>
                    <a:bodyPr/>
                    <a:lstStyle/>
                    <a:p>
                      <a:pPr marL="0" marR="0" algn="just">
                        <a:lnSpc>
                          <a:spcPct val="115000"/>
                        </a:lnSpc>
                        <a:spcBef>
                          <a:spcPts val="0"/>
                        </a:spcBef>
                        <a:spcAft>
                          <a:spcPts val="0"/>
                        </a:spcAft>
                      </a:pPr>
                      <a:r>
                        <a:rPr lang="en-US" sz="1200" b="1" dirty="0">
                          <a:solidFill>
                            <a:srgbClr val="FFFFFF"/>
                          </a:solidFill>
                          <a:latin typeface="Calibri"/>
                          <a:ea typeface="Calibri"/>
                          <a:cs typeface="Times New Roman"/>
                        </a:rPr>
                        <a:t>Options</a:t>
                      </a:r>
                      <a:endParaRPr lang="en-US" sz="1200" dirty="0">
                        <a:latin typeface="Calibri"/>
                        <a:ea typeface="Calibri"/>
                        <a:cs typeface="Times New Roman"/>
                      </a:endParaRPr>
                    </a:p>
                  </a:txBody>
                  <a:tcPr marL="56702" marR="56702"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nSpc>
                          <a:spcPct val="115000"/>
                        </a:lnSpc>
                        <a:spcBef>
                          <a:spcPts val="0"/>
                        </a:spcBef>
                        <a:spcAft>
                          <a:spcPts val="0"/>
                        </a:spcAft>
                      </a:pPr>
                      <a:r>
                        <a:rPr lang="en-US" sz="1200" b="1">
                          <a:solidFill>
                            <a:srgbClr val="FFFFFF"/>
                          </a:solidFill>
                          <a:latin typeface="Calibri"/>
                          <a:ea typeface="Calibri"/>
                          <a:cs typeface="Times New Roman"/>
                        </a:rPr>
                        <a:t>Survey Results: Owner/Occupant of Multi-family Home</a:t>
                      </a:r>
                      <a:endParaRPr lang="en-US" sz="1200">
                        <a:latin typeface="Calibri"/>
                        <a:ea typeface="Calibri"/>
                        <a:cs typeface="Times New Roman"/>
                      </a:endParaRPr>
                    </a:p>
                  </a:txBody>
                  <a:tcPr marL="56702" marR="5670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algn="just">
                        <a:lnSpc>
                          <a:spcPct val="115000"/>
                        </a:lnSpc>
                        <a:spcBef>
                          <a:spcPts val="0"/>
                        </a:spcBef>
                        <a:spcAft>
                          <a:spcPts val="0"/>
                        </a:spcAft>
                      </a:pPr>
                      <a:r>
                        <a:rPr lang="en-US" sz="1200" b="1">
                          <a:solidFill>
                            <a:srgbClr val="FFFFFF"/>
                          </a:solidFill>
                          <a:latin typeface="Calibri"/>
                          <a:ea typeface="Calibri"/>
                          <a:cs typeface="Times New Roman"/>
                        </a:rPr>
                        <a:t>Survey Results: </a:t>
                      </a:r>
                      <a:endParaRPr lang="en-US" sz="1200">
                        <a:latin typeface="Calibri"/>
                        <a:ea typeface="Calibri"/>
                        <a:cs typeface="Times New Roman"/>
                      </a:endParaRPr>
                    </a:p>
                    <a:p>
                      <a:pPr marL="0" marR="0">
                        <a:lnSpc>
                          <a:spcPct val="115000"/>
                        </a:lnSpc>
                        <a:spcBef>
                          <a:spcPts val="0"/>
                        </a:spcBef>
                        <a:spcAft>
                          <a:spcPts val="0"/>
                        </a:spcAft>
                      </a:pPr>
                      <a:r>
                        <a:rPr lang="en-US" sz="1200" b="1">
                          <a:solidFill>
                            <a:srgbClr val="FFFFFF"/>
                          </a:solidFill>
                          <a:latin typeface="Calibri"/>
                          <a:ea typeface="Calibri"/>
                          <a:cs typeface="Times New Roman"/>
                        </a:rPr>
                        <a:t>Owner/ Occupant of single family home or duplex</a:t>
                      </a:r>
                      <a:endParaRPr lang="en-US" sz="1200">
                        <a:latin typeface="Calibri"/>
                        <a:ea typeface="Calibri"/>
                        <a:cs typeface="Times New Roman"/>
                      </a:endParaRPr>
                    </a:p>
                  </a:txBody>
                  <a:tcPr marL="56702" marR="56702"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204964">
                <a:tc>
                  <a:txBody>
                    <a:bodyPr/>
                    <a:lstStyle/>
                    <a:p>
                      <a:pPr marL="342900" marR="0" lvl="0" indent="-342900" algn="just">
                        <a:lnSpc>
                          <a:spcPct val="115000"/>
                        </a:lnSpc>
                        <a:spcBef>
                          <a:spcPts val="0"/>
                        </a:spcBef>
                        <a:spcAft>
                          <a:spcPts val="0"/>
                        </a:spcAft>
                        <a:buSzPts val="1200"/>
                        <a:buFont typeface="+mj-lt"/>
                        <a:buAutoNum type="alphaUcPeriod"/>
                      </a:pPr>
                      <a:r>
                        <a:rPr lang="en-US" sz="1200" b="1">
                          <a:latin typeface="Calibri"/>
                          <a:ea typeface="Calibri"/>
                          <a:cs typeface="Times New Roman"/>
                        </a:rPr>
                        <a:t>Keep the current Code</a:t>
                      </a:r>
                      <a:endParaRPr lang="en-US" sz="1200">
                        <a:latin typeface="Calibri"/>
                        <a:ea typeface="Calibri"/>
                        <a:cs typeface="Times New Roman"/>
                      </a:endParaRPr>
                    </a:p>
                  </a:txBody>
                  <a:tcPr marL="56702" marR="56702"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just">
                        <a:lnSpc>
                          <a:spcPct val="115000"/>
                        </a:lnSpc>
                        <a:spcBef>
                          <a:spcPts val="0"/>
                        </a:spcBef>
                        <a:spcAft>
                          <a:spcPts val="0"/>
                        </a:spcAft>
                      </a:pPr>
                      <a:r>
                        <a:rPr lang="en-US" sz="1200" b="1">
                          <a:latin typeface="Calibri"/>
                          <a:ea typeface="Calibri"/>
                          <a:cs typeface="Times New Roman"/>
                        </a:rPr>
                        <a:t>0 (0%)</a:t>
                      </a:r>
                      <a:endParaRPr lang="en-US" sz="1200">
                        <a:latin typeface="Calibri"/>
                        <a:ea typeface="Calibri"/>
                        <a:cs typeface="Times New Roman"/>
                      </a:endParaRPr>
                    </a:p>
                  </a:txBody>
                  <a:tcPr marL="56702" marR="5670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just">
                        <a:lnSpc>
                          <a:spcPct val="115000"/>
                        </a:lnSpc>
                        <a:spcBef>
                          <a:spcPts val="0"/>
                        </a:spcBef>
                        <a:spcAft>
                          <a:spcPts val="0"/>
                        </a:spcAft>
                      </a:pPr>
                      <a:r>
                        <a:rPr lang="en-US" sz="1200" b="1">
                          <a:latin typeface="Calibri"/>
                          <a:ea typeface="Calibri"/>
                          <a:cs typeface="Times New Roman"/>
                        </a:rPr>
                        <a:t>11 (19%)</a:t>
                      </a:r>
                      <a:endParaRPr lang="en-US" sz="1200">
                        <a:latin typeface="Calibri"/>
                        <a:ea typeface="Calibri"/>
                        <a:cs typeface="Times New Roman"/>
                      </a:endParaRPr>
                    </a:p>
                  </a:txBody>
                  <a:tcPr marL="56702" marR="56702"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732152">
                <a:tc>
                  <a:txBody>
                    <a:bodyPr/>
                    <a:lstStyle/>
                    <a:p>
                      <a:pPr marL="342900" marR="0" lvl="0" indent="-342900" algn="l">
                        <a:lnSpc>
                          <a:spcPct val="115000"/>
                        </a:lnSpc>
                        <a:spcBef>
                          <a:spcPts val="0"/>
                        </a:spcBef>
                        <a:spcAft>
                          <a:spcPts val="0"/>
                        </a:spcAft>
                        <a:buSzPts val="1200"/>
                        <a:buFont typeface="+mj-lt"/>
                        <a:buNone/>
                      </a:pPr>
                      <a:r>
                        <a:rPr lang="en-US" sz="1200" b="1" dirty="0" smtClean="0">
                          <a:latin typeface="Calibri"/>
                          <a:ea typeface="Calibri"/>
                          <a:cs typeface="Times New Roman"/>
                        </a:rPr>
                        <a:t>B.     </a:t>
                      </a:r>
                      <a:r>
                        <a:rPr lang="en-US" sz="1200" b="1" baseline="0" dirty="0" smtClean="0">
                          <a:latin typeface="Calibri"/>
                          <a:ea typeface="Calibri"/>
                          <a:cs typeface="Times New Roman"/>
                        </a:rPr>
                        <a:t> </a:t>
                      </a:r>
                      <a:r>
                        <a:rPr lang="en-US" sz="1200" b="1" dirty="0" smtClean="0">
                          <a:latin typeface="Calibri"/>
                          <a:ea typeface="Calibri"/>
                          <a:cs typeface="Times New Roman"/>
                        </a:rPr>
                        <a:t>Removed </a:t>
                      </a:r>
                      <a:r>
                        <a:rPr lang="en-US" sz="1200" b="1" dirty="0">
                          <a:latin typeface="Calibri"/>
                          <a:ea typeface="Calibri"/>
                          <a:cs typeface="Times New Roman"/>
                        </a:rPr>
                        <a:t>the required extension and allow multi-family uses to continue indefinitely provided they do not increase in size of number units</a:t>
                      </a:r>
                      <a:endParaRPr lang="en-US" sz="1200" dirty="0">
                        <a:latin typeface="Calibri"/>
                        <a:ea typeface="Calibri"/>
                        <a:cs typeface="Times New Roman"/>
                      </a:endParaRPr>
                    </a:p>
                  </a:txBody>
                  <a:tcPr marL="56702" marR="56702"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just">
                        <a:lnSpc>
                          <a:spcPct val="115000"/>
                        </a:lnSpc>
                        <a:spcBef>
                          <a:spcPts val="0"/>
                        </a:spcBef>
                        <a:spcAft>
                          <a:spcPts val="0"/>
                        </a:spcAft>
                      </a:pPr>
                      <a:r>
                        <a:rPr lang="en-US" sz="1200" b="1">
                          <a:latin typeface="Calibri"/>
                          <a:ea typeface="Calibri"/>
                          <a:cs typeface="Times New Roman"/>
                        </a:rPr>
                        <a:t>10 (91%)</a:t>
                      </a:r>
                      <a:endParaRPr lang="en-US" sz="1200">
                        <a:latin typeface="Calibri"/>
                        <a:ea typeface="Calibri"/>
                        <a:cs typeface="Times New Roman"/>
                      </a:endParaRPr>
                    </a:p>
                  </a:txBody>
                  <a:tcPr marL="56702" marR="5670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just">
                        <a:lnSpc>
                          <a:spcPct val="115000"/>
                        </a:lnSpc>
                        <a:spcBef>
                          <a:spcPts val="0"/>
                        </a:spcBef>
                        <a:spcAft>
                          <a:spcPts val="0"/>
                        </a:spcAft>
                      </a:pPr>
                      <a:r>
                        <a:rPr lang="en-US" sz="1200" b="1" dirty="0">
                          <a:latin typeface="Calibri"/>
                          <a:ea typeface="Calibri"/>
                          <a:cs typeface="Times New Roman"/>
                        </a:rPr>
                        <a:t>13 (22%)</a:t>
                      </a:r>
                      <a:endParaRPr lang="en-US" sz="1200" dirty="0">
                        <a:latin typeface="Calibri"/>
                        <a:ea typeface="Calibri"/>
                        <a:cs typeface="Times New Roman"/>
                      </a:endParaRPr>
                    </a:p>
                  </a:txBody>
                  <a:tcPr marL="56702" marR="56702"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r h="917911">
                <a:tc>
                  <a:txBody>
                    <a:bodyPr/>
                    <a:lstStyle/>
                    <a:p>
                      <a:pPr marL="342900" marR="0" lvl="0" indent="-342900" algn="l">
                        <a:lnSpc>
                          <a:spcPct val="115000"/>
                        </a:lnSpc>
                        <a:spcBef>
                          <a:spcPts val="0"/>
                        </a:spcBef>
                        <a:spcAft>
                          <a:spcPts val="0"/>
                        </a:spcAft>
                        <a:buSzPts val="1200"/>
                        <a:buFont typeface="+mj-lt"/>
                        <a:buNone/>
                      </a:pPr>
                      <a:r>
                        <a:rPr lang="en-US" sz="1200" b="1" dirty="0" smtClean="0">
                          <a:latin typeface="Calibri"/>
                          <a:ea typeface="Calibri"/>
                          <a:cs typeface="Times New Roman"/>
                        </a:rPr>
                        <a:t>C.      Add </a:t>
                      </a:r>
                      <a:r>
                        <a:rPr lang="en-US" sz="1200" b="1" dirty="0">
                          <a:latin typeface="Calibri"/>
                          <a:ea typeface="Calibri"/>
                          <a:cs typeface="Times New Roman"/>
                        </a:rPr>
                        <a:t>to the existing requirement that the City Council may require the removal of units to address issues that cannot be addressed due to limited space on the site such as adequate onsite parking</a:t>
                      </a:r>
                      <a:endParaRPr lang="en-US" sz="1200" dirty="0">
                        <a:latin typeface="Calibri"/>
                        <a:ea typeface="Calibri"/>
                        <a:cs typeface="Times New Roman"/>
                      </a:endParaRPr>
                    </a:p>
                  </a:txBody>
                  <a:tcPr marL="56702" marR="56702"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just">
                        <a:lnSpc>
                          <a:spcPct val="115000"/>
                        </a:lnSpc>
                        <a:spcBef>
                          <a:spcPts val="0"/>
                        </a:spcBef>
                        <a:spcAft>
                          <a:spcPts val="0"/>
                        </a:spcAft>
                      </a:pPr>
                      <a:r>
                        <a:rPr lang="en-US" sz="1200" b="1">
                          <a:latin typeface="Calibri"/>
                          <a:ea typeface="Calibri"/>
                          <a:cs typeface="Times New Roman"/>
                        </a:rPr>
                        <a:t>0 (0%)</a:t>
                      </a:r>
                      <a:endParaRPr lang="en-US" sz="1200">
                        <a:latin typeface="Calibri"/>
                        <a:ea typeface="Calibri"/>
                        <a:cs typeface="Times New Roman"/>
                      </a:endParaRPr>
                    </a:p>
                  </a:txBody>
                  <a:tcPr marL="56702" marR="5670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just">
                        <a:lnSpc>
                          <a:spcPct val="115000"/>
                        </a:lnSpc>
                        <a:spcBef>
                          <a:spcPts val="0"/>
                        </a:spcBef>
                        <a:spcAft>
                          <a:spcPts val="0"/>
                        </a:spcAft>
                      </a:pPr>
                      <a:r>
                        <a:rPr lang="en-US" sz="1200" b="1">
                          <a:latin typeface="Calibri"/>
                          <a:ea typeface="Calibri"/>
                          <a:cs typeface="Times New Roman"/>
                        </a:rPr>
                        <a:t>6 (10%)</a:t>
                      </a:r>
                      <a:endParaRPr lang="en-US" sz="1200">
                        <a:latin typeface="Calibri"/>
                        <a:ea typeface="Calibri"/>
                        <a:cs typeface="Times New Roman"/>
                      </a:endParaRPr>
                    </a:p>
                  </a:txBody>
                  <a:tcPr marL="56702" marR="56702"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546394">
                <a:tc>
                  <a:txBody>
                    <a:bodyPr/>
                    <a:lstStyle/>
                    <a:p>
                      <a:pPr marL="342900" marR="0" lvl="0" indent="-342900" algn="l">
                        <a:lnSpc>
                          <a:spcPct val="115000"/>
                        </a:lnSpc>
                        <a:spcBef>
                          <a:spcPts val="0"/>
                        </a:spcBef>
                        <a:spcAft>
                          <a:spcPts val="0"/>
                        </a:spcAft>
                        <a:buSzPts val="1200"/>
                        <a:buFont typeface="+mj-lt"/>
                        <a:buNone/>
                      </a:pPr>
                      <a:r>
                        <a:rPr lang="en-US" sz="1200" b="1" dirty="0" smtClean="0">
                          <a:latin typeface="Calibri"/>
                          <a:ea typeface="Calibri"/>
                          <a:cs typeface="Times New Roman"/>
                        </a:rPr>
                        <a:t>D.      Rezone </a:t>
                      </a:r>
                      <a:r>
                        <a:rPr lang="en-US" sz="1200" b="1" dirty="0">
                          <a:latin typeface="Calibri"/>
                          <a:ea typeface="Calibri"/>
                          <a:cs typeface="Times New Roman"/>
                        </a:rPr>
                        <a:t>areas with high concentrations of structured with 3+ units from single-family zoning to multi-family zoning</a:t>
                      </a:r>
                      <a:endParaRPr lang="en-US" sz="1200" dirty="0">
                        <a:latin typeface="Calibri"/>
                        <a:ea typeface="Calibri"/>
                        <a:cs typeface="Times New Roman"/>
                      </a:endParaRPr>
                    </a:p>
                  </a:txBody>
                  <a:tcPr marL="56702" marR="56702"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just">
                        <a:lnSpc>
                          <a:spcPct val="115000"/>
                        </a:lnSpc>
                        <a:spcBef>
                          <a:spcPts val="0"/>
                        </a:spcBef>
                        <a:spcAft>
                          <a:spcPts val="0"/>
                        </a:spcAft>
                      </a:pPr>
                      <a:r>
                        <a:rPr lang="en-US" sz="1200" b="1">
                          <a:latin typeface="Calibri"/>
                          <a:ea typeface="Calibri"/>
                          <a:cs typeface="Times New Roman"/>
                        </a:rPr>
                        <a:t>1 (9%)</a:t>
                      </a:r>
                      <a:endParaRPr lang="en-US" sz="1200">
                        <a:latin typeface="Calibri"/>
                        <a:ea typeface="Calibri"/>
                        <a:cs typeface="Times New Roman"/>
                      </a:endParaRPr>
                    </a:p>
                  </a:txBody>
                  <a:tcPr marL="56702" marR="5670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just">
                        <a:lnSpc>
                          <a:spcPct val="115000"/>
                        </a:lnSpc>
                        <a:spcBef>
                          <a:spcPts val="0"/>
                        </a:spcBef>
                        <a:spcAft>
                          <a:spcPts val="0"/>
                        </a:spcAft>
                      </a:pPr>
                      <a:r>
                        <a:rPr lang="en-US" sz="1200" b="1" dirty="0">
                          <a:latin typeface="Calibri"/>
                          <a:ea typeface="Calibri"/>
                          <a:cs typeface="Times New Roman"/>
                        </a:rPr>
                        <a:t>2 (3%)</a:t>
                      </a:r>
                      <a:endParaRPr lang="en-US" sz="1200" dirty="0">
                        <a:latin typeface="Calibri"/>
                        <a:ea typeface="Calibri"/>
                        <a:cs typeface="Times New Roman"/>
                      </a:endParaRPr>
                    </a:p>
                  </a:txBody>
                  <a:tcPr marL="56702" marR="56702"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r h="732152">
                <a:tc>
                  <a:txBody>
                    <a:bodyPr/>
                    <a:lstStyle/>
                    <a:p>
                      <a:pPr marL="342900" marR="0" lvl="0" indent="-342900" algn="l">
                        <a:lnSpc>
                          <a:spcPct val="115000"/>
                        </a:lnSpc>
                        <a:spcBef>
                          <a:spcPts val="0"/>
                        </a:spcBef>
                        <a:spcAft>
                          <a:spcPts val="0"/>
                        </a:spcAft>
                        <a:buSzPts val="1200"/>
                        <a:buFont typeface="+mj-lt"/>
                        <a:buNone/>
                      </a:pPr>
                      <a:r>
                        <a:rPr lang="en-US" sz="1200" b="1" dirty="0" smtClean="0">
                          <a:latin typeface="Calibri"/>
                          <a:ea typeface="Calibri"/>
                          <a:cs typeface="Times New Roman"/>
                        </a:rPr>
                        <a:t>E.      All </a:t>
                      </a:r>
                      <a:r>
                        <a:rPr lang="en-US" sz="1200" b="1" dirty="0">
                          <a:latin typeface="Calibri"/>
                          <a:ea typeface="Calibri"/>
                          <a:cs typeface="Times New Roman"/>
                        </a:rPr>
                        <a:t>Multi-family uses in single family neighborhoods should discontinue by 2019 and the extension process should b removed from the code</a:t>
                      </a:r>
                      <a:endParaRPr lang="en-US" sz="1200" dirty="0">
                        <a:latin typeface="Calibri"/>
                        <a:ea typeface="Calibri"/>
                        <a:cs typeface="Times New Roman"/>
                      </a:endParaRPr>
                    </a:p>
                  </a:txBody>
                  <a:tcPr marL="56702" marR="56702"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just">
                        <a:lnSpc>
                          <a:spcPct val="115000"/>
                        </a:lnSpc>
                        <a:spcBef>
                          <a:spcPts val="0"/>
                        </a:spcBef>
                        <a:spcAft>
                          <a:spcPts val="0"/>
                        </a:spcAft>
                      </a:pPr>
                      <a:r>
                        <a:rPr lang="en-US" sz="1200" b="1">
                          <a:latin typeface="Calibri"/>
                          <a:ea typeface="Calibri"/>
                          <a:cs typeface="Times New Roman"/>
                        </a:rPr>
                        <a:t>0 (0%)</a:t>
                      </a:r>
                      <a:endParaRPr lang="en-US" sz="1200">
                        <a:latin typeface="Calibri"/>
                        <a:ea typeface="Calibri"/>
                        <a:cs typeface="Times New Roman"/>
                      </a:endParaRPr>
                    </a:p>
                  </a:txBody>
                  <a:tcPr marL="56702" marR="5670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algn="just">
                        <a:lnSpc>
                          <a:spcPct val="115000"/>
                        </a:lnSpc>
                        <a:spcBef>
                          <a:spcPts val="0"/>
                        </a:spcBef>
                        <a:spcAft>
                          <a:spcPts val="0"/>
                        </a:spcAft>
                      </a:pPr>
                      <a:r>
                        <a:rPr lang="en-US" sz="1200" b="1">
                          <a:latin typeface="Calibri"/>
                          <a:ea typeface="Calibri"/>
                          <a:cs typeface="Times New Roman"/>
                        </a:rPr>
                        <a:t>22 (38%)</a:t>
                      </a:r>
                      <a:endParaRPr lang="en-US" sz="1200">
                        <a:latin typeface="Calibri"/>
                        <a:ea typeface="Calibri"/>
                        <a:cs typeface="Times New Roman"/>
                      </a:endParaRPr>
                    </a:p>
                  </a:txBody>
                  <a:tcPr marL="56702" marR="56702"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181486">
                <a:tc>
                  <a:txBody>
                    <a:bodyPr/>
                    <a:lstStyle/>
                    <a:p>
                      <a:pPr marL="342900" marR="0" lvl="0" indent="-342900" algn="l">
                        <a:lnSpc>
                          <a:spcPct val="115000"/>
                        </a:lnSpc>
                        <a:spcBef>
                          <a:spcPts val="0"/>
                        </a:spcBef>
                        <a:spcAft>
                          <a:spcPts val="0"/>
                        </a:spcAft>
                        <a:buSzPts val="1200"/>
                        <a:buFont typeface="+mj-lt"/>
                        <a:buNone/>
                      </a:pPr>
                      <a:r>
                        <a:rPr lang="en-US" sz="1200" b="1" dirty="0" smtClean="0">
                          <a:latin typeface="Calibri"/>
                          <a:ea typeface="Calibri"/>
                          <a:cs typeface="Times New Roman"/>
                        </a:rPr>
                        <a:t>F.       Other</a:t>
                      </a:r>
                      <a:endParaRPr lang="en-US" sz="1200" dirty="0">
                        <a:latin typeface="Calibri"/>
                        <a:ea typeface="Calibri"/>
                        <a:cs typeface="Times New Roman"/>
                      </a:endParaRPr>
                    </a:p>
                  </a:txBody>
                  <a:tcPr marL="56702" marR="56702"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just">
                        <a:lnSpc>
                          <a:spcPct val="115000"/>
                        </a:lnSpc>
                        <a:spcBef>
                          <a:spcPts val="0"/>
                        </a:spcBef>
                        <a:spcAft>
                          <a:spcPts val="0"/>
                        </a:spcAft>
                      </a:pPr>
                      <a:r>
                        <a:rPr lang="en-US" sz="1200" b="1">
                          <a:latin typeface="Calibri"/>
                          <a:ea typeface="Calibri"/>
                          <a:cs typeface="Times New Roman"/>
                        </a:rPr>
                        <a:t>0 (0%)</a:t>
                      </a:r>
                      <a:endParaRPr lang="en-US" sz="1200">
                        <a:latin typeface="Calibri"/>
                        <a:ea typeface="Calibri"/>
                        <a:cs typeface="Times New Roman"/>
                      </a:endParaRPr>
                    </a:p>
                  </a:txBody>
                  <a:tcPr marL="56702" marR="56702" marT="0" marB="0">
                    <a:lnL>
                      <a:noFill/>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c>
                  <a:txBody>
                    <a:bodyPr/>
                    <a:lstStyle/>
                    <a:p>
                      <a:pPr marL="0" marR="0" algn="just">
                        <a:lnSpc>
                          <a:spcPct val="115000"/>
                        </a:lnSpc>
                        <a:spcBef>
                          <a:spcPts val="0"/>
                        </a:spcBef>
                        <a:spcAft>
                          <a:spcPts val="0"/>
                        </a:spcAft>
                      </a:pPr>
                      <a:r>
                        <a:rPr lang="en-US" sz="1200" b="1" dirty="0">
                          <a:latin typeface="Calibri"/>
                          <a:ea typeface="Calibri"/>
                          <a:cs typeface="Times New Roman"/>
                        </a:rPr>
                        <a:t>4 (7%)</a:t>
                      </a:r>
                      <a:endParaRPr lang="en-US" sz="1200" dirty="0">
                        <a:latin typeface="Calibri"/>
                        <a:ea typeface="Calibri"/>
                        <a:cs typeface="Times New Roman"/>
                      </a:endParaRPr>
                    </a:p>
                  </a:txBody>
                  <a:tcPr marL="56702" marR="56702"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lumMod val="95000"/>
                      </a:schemeClr>
                    </a:solidFill>
                  </a:tcPr>
                </a:tc>
              </a:tr>
            </a:tbl>
          </a:graphicData>
        </a:graphic>
      </p:graphicFrame>
      <p:sp>
        <p:nvSpPr>
          <p:cNvPr id="9" name="Rectangle 8"/>
          <p:cNvSpPr/>
          <p:nvPr/>
        </p:nvSpPr>
        <p:spPr>
          <a:xfrm>
            <a:off x="228600" y="1447800"/>
            <a:ext cx="8686800" cy="646331"/>
          </a:xfrm>
          <a:prstGeom prst="rect">
            <a:avLst/>
          </a:prstGeom>
        </p:spPr>
        <p:txBody>
          <a:bodyPr wrap="square">
            <a:spAutoFit/>
          </a:bodyPr>
          <a:lstStyle/>
          <a:p>
            <a:pPr marL="274320" lvl="0" indent="-274320" algn="ctr">
              <a:spcBef>
                <a:spcPct val="20000"/>
              </a:spcBef>
              <a:buClr>
                <a:schemeClr val="accent1"/>
              </a:buClr>
              <a:buSzPct val="85000"/>
              <a:defRPr/>
            </a:pPr>
            <a:r>
              <a:rPr lang="en-US" b="1" dirty="0" smtClean="0"/>
              <a:t>How would you suggest the City of Capitola treat existing multi- family uses in single family neighborhoods?</a:t>
            </a:r>
            <a:endParaRPr lang="en-US" dirty="0" smtClean="0"/>
          </a:p>
        </p:txBody>
      </p:sp>
      <p:sp>
        <p:nvSpPr>
          <p:cNvPr id="10" name="Title 1"/>
          <p:cNvSpPr txBox="1">
            <a:spLocks/>
          </p:cNvSpPr>
          <p:nvPr/>
        </p:nvSpPr>
        <p:spPr>
          <a:xfrm>
            <a:off x="228600" y="228600"/>
            <a:ext cx="8610600" cy="838200"/>
          </a:xfrm>
          <a:prstGeom prst="rect">
            <a:avLst/>
          </a:prstGeom>
        </p:spPr>
        <p:txBody>
          <a:bodyPr vert="horz" numCol="2" anchor="b">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smtClean="0">
                <a:ln>
                  <a:noFill/>
                </a:ln>
                <a:solidFill>
                  <a:schemeClr val="accent3">
                    <a:shade val="75000"/>
                  </a:schemeClr>
                </a:solidFill>
                <a:effectLst/>
                <a:uLnTx/>
                <a:uFillTx/>
                <a:latin typeface="+mj-lt"/>
                <a:ea typeface="+mj-ea"/>
                <a:cs typeface="+mj-cs"/>
              </a:rPr>
              <a:t>Owner/Occupant</a:t>
            </a:r>
            <a:r>
              <a:rPr kumimoji="0" lang="en-US" sz="3300" b="1" i="0" u="none" strike="noStrike" kern="1200" cap="none" spc="0" normalizeH="0" noProof="0" dirty="0" smtClean="0">
                <a:ln>
                  <a:noFill/>
                </a:ln>
                <a:solidFill>
                  <a:schemeClr val="accent3">
                    <a:shade val="75000"/>
                  </a:schemeClr>
                </a:solidFill>
                <a:effectLst/>
                <a:uLnTx/>
                <a:uFillTx/>
                <a:latin typeface="+mj-lt"/>
                <a:ea typeface="+mj-ea"/>
                <a:cs typeface="+mj-cs"/>
              </a:rPr>
              <a:t> Multi-family Home</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300" b="1" baseline="0" dirty="0" smtClean="0">
                <a:solidFill>
                  <a:schemeClr val="accent3">
                    <a:shade val="75000"/>
                  </a:schemeClr>
                </a:solidFill>
                <a:latin typeface="+mj-lt"/>
                <a:ea typeface="+mj-ea"/>
                <a:cs typeface="+mj-cs"/>
              </a:rPr>
              <a:t>				VS.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300" b="1" dirty="0" smtClean="0">
                <a:solidFill>
                  <a:schemeClr val="accent3">
                    <a:shade val="75000"/>
                  </a:schemeClr>
                </a:solidFill>
                <a:latin typeface="+mj-lt"/>
                <a:ea typeface="+mj-ea"/>
                <a:cs typeface="+mj-cs"/>
              </a:rPr>
              <a:t>Owner/Occupant of Single-family Home or Duplex</a:t>
            </a:r>
            <a:endParaRPr lang="en-US" sz="3300" b="1" baseline="0" dirty="0" smtClean="0">
              <a:solidFill>
                <a:schemeClr val="accent3">
                  <a:shade val="75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nvPr>
        </p:nvGraphicFramePr>
        <p:xfrm>
          <a:off x="380999" y="1524000"/>
          <a:ext cx="8461375" cy="4635389"/>
        </p:xfrm>
        <a:graphic>
          <a:graphicData uri="http://schemas.openxmlformats.org/drawingml/2006/table">
            <a:tbl>
              <a:tblPr/>
              <a:tblGrid>
                <a:gridCol w="8461375"/>
              </a:tblGrid>
              <a:tr h="799741">
                <a:tc>
                  <a:txBody>
                    <a:bodyPr/>
                    <a:lstStyle/>
                    <a:p>
                      <a:pPr marL="0" marR="0" algn="just">
                        <a:lnSpc>
                          <a:spcPct val="115000"/>
                        </a:lnSpc>
                        <a:spcBef>
                          <a:spcPts val="0"/>
                        </a:spcBef>
                        <a:spcAft>
                          <a:spcPts val="0"/>
                        </a:spcAft>
                      </a:pPr>
                      <a:r>
                        <a:rPr lang="en-US" sz="3200" b="1" dirty="0" smtClean="0">
                          <a:solidFill>
                            <a:sysClr val="windowText" lastClr="000000"/>
                          </a:solidFill>
                          <a:latin typeface="Calibri"/>
                          <a:ea typeface="Calibri"/>
                          <a:cs typeface="Times New Roman"/>
                        </a:rPr>
                        <a:t>Options</a:t>
                      </a:r>
                      <a:endParaRPr lang="en-US" sz="3200" b="1" dirty="0">
                        <a:solidFill>
                          <a:sysClr val="windowText" lastClr="000000"/>
                        </a:solidFill>
                        <a:latin typeface="Calibri"/>
                        <a:ea typeface="Calibri"/>
                        <a:cs typeface="Times New Roman"/>
                      </a:endParaRPr>
                    </a:p>
                  </a:txBody>
                  <a:tcPr marL="56702" marR="567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04964">
                <a:tc>
                  <a:txBody>
                    <a:bodyPr/>
                    <a:lstStyle/>
                    <a:p>
                      <a:pPr marL="342900" marR="0" lvl="0" indent="-342900" algn="just">
                        <a:lnSpc>
                          <a:spcPct val="115000"/>
                        </a:lnSpc>
                        <a:spcBef>
                          <a:spcPts val="0"/>
                        </a:spcBef>
                        <a:spcAft>
                          <a:spcPts val="0"/>
                        </a:spcAft>
                        <a:buSzPts val="1200"/>
                        <a:buFont typeface="+mj-lt"/>
                        <a:buNone/>
                      </a:pPr>
                      <a:r>
                        <a:rPr lang="en-US" sz="2000" b="1" dirty="0" smtClean="0">
                          <a:latin typeface="Calibri"/>
                          <a:ea typeface="Calibri"/>
                          <a:cs typeface="Times New Roman"/>
                        </a:rPr>
                        <a:t>A. Keep </a:t>
                      </a:r>
                      <a:r>
                        <a:rPr lang="en-US" sz="2000" b="1" dirty="0">
                          <a:latin typeface="Calibri"/>
                          <a:ea typeface="Calibri"/>
                          <a:cs typeface="Times New Roman"/>
                        </a:rPr>
                        <a:t>the current Code</a:t>
                      </a:r>
                      <a:endParaRPr lang="en-US" sz="2000" dirty="0">
                        <a:latin typeface="Calibri"/>
                        <a:ea typeface="Calibri"/>
                        <a:cs typeface="Times New Roman"/>
                      </a:endParaRPr>
                    </a:p>
                  </a:txBody>
                  <a:tcPr marL="56702" marR="567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r>
              <a:tr h="732152">
                <a:tc>
                  <a:txBody>
                    <a:bodyPr/>
                    <a:lstStyle/>
                    <a:p>
                      <a:pPr marL="342900" marR="0" lvl="0" indent="-342900" algn="l">
                        <a:lnSpc>
                          <a:spcPct val="115000"/>
                        </a:lnSpc>
                        <a:spcBef>
                          <a:spcPts val="0"/>
                        </a:spcBef>
                        <a:spcAft>
                          <a:spcPts val="0"/>
                        </a:spcAft>
                        <a:buSzPts val="1200"/>
                        <a:buFont typeface="+mj-lt"/>
                        <a:buNone/>
                      </a:pPr>
                      <a:r>
                        <a:rPr lang="en-US" sz="2000" b="1" dirty="0" smtClean="0">
                          <a:latin typeface="Calibri"/>
                          <a:ea typeface="Calibri"/>
                          <a:cs typeface="Times New Roman"/>
                        </a:rPr>
                        <a:t>B.     </a:t>
                      </a:r>
                      <a:r>
                        <a:rPr lang="en-US" sz="2000" b="1" baseline="0" dirty="0" smtClean="0">
                          <a:latin typeface="Calibri"/>
                          <a:ea typeface="Calibri"/>
                          <a:cs typeface="Times New Roman"/>
                        </a:rPr>
                        <a:t> </a:t>
                      </a:r>
                      <a:r>
                        <a:rPr lang="en-US" sz="2000" b="1" dirty="0" smtClean="0">
                          <a:latin typeface="Calibri"/>
                          <a:ea typeface="Calibri"/>
                          <a:cs typeface="Times New Roman"/>
                        </a:rPr>
                        <a:t>Removed </a:t>
                      </a:r>
                      <a:r>
                        <a:rPr lang="en-US" sz="2000" b="1" dirty="0">
                          <a:latin typeface="Calibri"/>
                          <a:ea typeface="Calibri"/>
                          <a:cs typeface="Times New Roman"/>
                        </a:rPr>
                        <a:t>the required extension and allow multi-family uses to continue indefinitely provided they do not increase in size of number units</a:t>
                      </a:r>
                      <a:endParaRPr lang="en-US" sz="2000" dirty="0">
                        <a:latin typeface="Calibri"/>
                        <a:ea typeface="Calibri"/>
                        <a:cs typeface="Times New Roman"/>
                      </a:endParaRPr>
                    </a:p>
                  </a:txBody>
                  <a:tcPr marL="56702" marR="567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r>
              <a:tr h="917911">
                <a:tc>
                  <a:txBody>
                    <a:bodyPr/>
                    <a:lstStyle/>
                    <a:p>
                      <a:pPr marL="342900" marR="0" lvl="0" indent="-342900" algn="l">
                        <a:lnSpc>
                          <a:spcPct val="115000"/>
                        </a:lnSpc>
                        <a:spcBef>
                          <a:spcPts val="0"/>
                        </a:spcBef>
                        <a:spcAft>
                          <a:spcPts val="0"/>
                        </a:spcAft>
                        <a:buSzPts val="1200"/>
                        <a:buFont typeface="+mj-lt"/>
                        <a:buNone/>
                      </a:pPr>
                      <a:r>
                        <a:rPr lang="en-US" sz="2000" b="1" dirty="0" smtClean="0">
                          <a:latin typeface="Calibri"/>
                          <a:ea typeface="Calibri"/>
                          <a:cs typeface="Times New Roman"/>
                        </a:rPr>
                        <a:t>C.      Add </a:t>
                      </a:r>
                      <a:r>
                        <a:rPr lang="en-US" sz="2000" b="1" dirty="0">
                          <a:latin typeface="Calibri"/>
                          <a:ea typeface="Calibri"/>
                          <a:cs typeface="Times New Roman"/>
                        </a:rPr>
                        <a:t>to the existing requirement that the City Council may require the removal of units to address issues that cannot be addressed due to limited space on the site such as adequate onsite parking</a:t>
                      </a:r>
                      <a:endParaRPr lang="en-US" sz="2000" dirty="0">
                        <a:latin typeface="Calibri"/>
                        <a:ea typeface="Calibri"/>
                        <a:cs typeface="Times New Roman"/>
                      </a:endParaRPr>
                    </a:p>
                  </a:txBody>
                  <a:tcPr marL="56702" marR="567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546394">
                <a:tc>
                  <a:txBody>
                    <a:bodyPr/>
                    <a:lstStyle/>
                    <a:p>
                      <a:pPr marL="342900" marR="0" lvl="0" indent="-342900" algn="l">
                        <a:lnSpc>
                          <a:spcPct val="115000"/>
                        </a:lnSpc>
                        <a:spcBef>
                          <a:spcPts val="0"/>
                        </a:spcBef>
                        <a:spcAft>
                          <a:spcPts val="0"/>
                        </a:spcAft>
                        <a:buSzPts val="1200"/>
                        <a:buFont typeface="+mj-lt"/>
                        <a:buNone/>
                      </a:pPr>
                      <a:r>
                        <a:rPr lang="en-US" sz="2000" b="1" dirty="0" smtClean="0">
                          <a:latin typeface="Calibri"/>
                          <a:ea typeface="Calibri"/>
                          <a:cs typeface="Times New Roman"/>
                        </a:rPr>
                        <a:t>D.      Rezone </a:t>
                      </a:r>
                      <a:r>
                        <a:rPr lang="en-US" sz="2000" b="1" dirty="0">
                          <a:latin typeface="Calibri"/>
                          <a:ea typeface="Calibri"/>
                          <a:cs typeface="Times New Roman"/>
                        </a:rPr>
                        <a:t>areas with high concentrations of structured with 3+ units from single-family zoning to multi-family zoning</a:t>
                      </a:r>
                      <a:endParaRPr lang="en-US" sz="2000" dirty="0">
                        <a:latin typeface="Calibri"/>
                        <a:ea typeface="Calibri"/>
                        <a:cs typeface="Times New Roman"/>
                      </a:endParaRPr>
                    </a:p>
                  </a:txBody>
                  <a:tcPr marL="56702" marR="567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r>
              <a:tr h="732152">
                <a:tc>
                  <a:txBody>
                    <a:bodyPr/>
                    <a:lstStyle/>
                    <a:p>
                      <a:pPr marL="342900" marR="0" lvl="0" indent="-342900" algn="l">
                        <a:lnSpc>
                          <a:spcPct val="115000"/>
                        </a:lnSpc>
                        <a:spcBef>
                          <a:spcPts val="0"/>
                        </a:spcBef>
                        <a:spcAft>
                          <a:spcPts val="0"/>
                        </a:spcAft>
                        <a:buSzPts val="1200"/>
                        <a:buFont typeface="+mj-lt"/>
                        <a:buNone/>
                      </a:pPr>
                      <a:r>
                        <a:rPr lang="en-US" sz="2000" b="1" dirty="0" smtClean="0">
                          <a:latin typeface="Calibri"/>
                          <a:ea typeface="Calibri"/>
                          <a:cs typeface="Times New Roman"/>
                        </a:rPr>
                        <a:t>E.      All </a:t>
                      </a:r>
                      <a:r>
                        <a:rPr lang="en-US" sz="2000" b="1" dirty="0">
                          <a:latin typeface="Calibri"/>
                          <a:ea typeface="Calibri"/>
                          <a:cs typeface="Times New Roman"/>
                        </a:rPr>
                        <a:t>Multi-family uses in single family neighborhoods should discontinue by 2019 and the extension process should b removed from the code</a:t>
                      </a:r>
                      <a:endParaRPr lang="en-US" sz="2000" dirty="0">
                        <a:latin typeface="Calibri"/>
                        <a:ea typeface="Calibri"/>
                        <a:cs typeface="Times New Roman"/>
                      </a:endParaRPr>
                    </a:p>
                  </a:txBody>
                  <a:tcPr marL="56702" marR="567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r>
              <a:tr h="181486">
                <a:tc>
                  <a:txBody>
                    <a:bodyPr/>
                    <a:lstStyle/>
                    <a:p>
                      <a:pPr marL="342900" marR="0" lvl="0" indent="-342900" algn="l">
                        <a:lnSpc>
                          <a:spcPct val="115000"/>
                        </a:lnSpc>
                        <a:spcBef>
                          <a:spcPts val="0"/>
                        </a:spcBef>
                        <a:spcAft>
                          <a:spcPts val="0"/>
                        </a:spcAft>
                        <a:buSzPts val="1200"/>
                        <a:buFont typeface="+mj-lt"/>
                        <a:buNone/>
                      </a:pPr>
                      <a:r>
                        <a:rPr lang="en-US" sz="2000" b="1" dirty="0" smtClean="0">
                          <a:latin typeface="Calibri"/>
                          <a:ea typeface="Calibri"/>
                          <a:cs typeface="Times New Roman"/>
                        </a:rPr>
                        <a:t>F.       Other</a:t>
                      </a:r>
                      <a:endParaRPr lang="en-US" sz="2000" dirty="0">
                        <a:latin typeface="Calibri"/>
                        <a:ea typeface="Calibri"/>
                        <a:cs typeface="Times New Roman"/>
                      </a:endParaRPr>
                    </a:p>
                  </a:txBody>
                  <a:tcPr marL="56702" marR="5670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 Multi-family Structure? </a:t>
            </a:r>
            <a:endParaRPr lang="en-US" b="1" dirty="0"/>
          </a:p>
        </p:txBody>
      </p:sp>
      <p:sp>
        <p:nvSpPr>
          <p:cNvPr id="3" name="Content Placeholder 2"/>
          <p:cNvSpPr>
            <a:spLocks noGrp="1"/>
          </p:cNvSpPr>
          <p:nvPr>
            <p:ph sz="quarter" idx="1"/>
          </p:nvPr>
        </p:nvSpPr>
        <p:spPr/>
        <p:txBody>
          <a:bodyPr/>
          <a:lstStyle/>
          <a:p>
            <a:pPr>
              <a:buNone/>
            </a:pPr>
            <a:r>
              <a:rPr lang="en-US" dirty="0" smtClean="0"/>
              <a:t> Single family home with secondary dwelling units</a:t>
            </a:r>
          </a:p>
        </p:txBody>
      </p:sp>
      <p:pic>
        <p:nvPicPr>
          <p:cNvPr id="23554" name="Picture 2"/>
          <p:cNvPicPr>
            <a:picLocks noChangeAspect="1" noChangeArrowheads="1"/>
          </p:cNvPicPr>
          <p:nvPr/>
        </p:nvPicPr>
        <p:blipFill>
          <a:blip r:embed="rId3" cstate="print"/>
          <a:srcRect l="68500" t="40889" r="20729" b="36000"/>
          <a:stretch>
            <a:fillRect/>
          </a:stretch>
        </p:blipFill>
        <p:spPr bwMode="auto">
          <a:xfrm>
            <a:off x="457200" y="2209800"/>
            <a:ext cx="4419600" cy="2667000"/>
          </a:xfrm>
          <a:prstGeom prst="rect">
            <a:avLst/>
          </a:prstGeom>
          <a:noFill/>
          <a:ln w="9525">
            <a:noFill/>
            <a:miter lim="800000"/>
            <a:headEnd/>
            <a:tailEnd/>
          </a:ln>
        </p:spPr>
      </p:pic>
      <p:pic>
        <p:nvPicPr>
          <p:cNvPr id="6" name="Picture 5" descr="secondary dwelling 1.png"/>
          <p:cNvPicPr>
            <a:picLocks noChangeAspect="1"/>
          </p:cNvPicPr>
          <p:nvPr/>
        </p:nvPicPr>
        <p:blipFill>
          <a:blip r:embed="rId4" cstate="print"/>
          <a:stretch>
            <a:fillRect/>
          </a:stretch>
        </p:blipFill>
        <p:spPr>
          <a:xfrm>
            <a:off x="4267200" y="3900352"/>
            <a:ext cx="4565827" cy="242424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 Multi-family Structure? </a:t>
            </a:r>
            <a:endParaRPr lang="en-US" b="1" dirty="0"/>
          </a:p>
        </p:txBody>
      </p:sp>
      <p:sp>
        <p:nvSpPr>
          <p:cNvPr id="3" name="Content Placeholder 2"/>
          <p:cNvSpPr>
            <a:spLocks noGrp="1"/>
          </p:cNvSpPr>
          <p:nvPr>
            <p:ph sz="quarter" idx="1"/>
          </p:nvPr>
        </p:nvSpPr>
        <p:spPr/>
        <p:txBody>
          <a:bodyPr/>
          <a:lstStyle/>
          <a:p>
            <a:pPr>
              <a:buNone/>
            </a:pPr>
            <a:r>
              <a:rPr lang="en-US" dirty="0" smtClean="0"/>
              <a:t> Duplex</a:t>
            </a:r>
          </a:p>
        </p:txBody>
      </p:sp>
      <p:pic>
        <p:nvPicPr>
          <p:cNvPr id="25602" name="Picture 2" descr="C:\Users\jwilk\Desktop\Duplex 2.png"/>
          <p:cNvPicPr>
            <a:picLocks noChangeAspect="1" noChangeArrowheads="1"/>
          </p:cNvPicPr>
          <p:nvPr/>
        </p:nvPicPr>
        <p:blipFill>
          <a:blip r:embed="rId3" cstate="print"/>
          <a:srcRect/>
          <a:stretch>
            <a:fillRect/>
          </a:stretch>
        </p:blipFill>
        <p:spPr bwMode="auto">
          <a:xfrm>
            <a:off x="381000" y="3124200"/>
            <a:ext cx="5341938" cy="3047019"/>
          </a:xfrm>
          <a:prstGeom prst="rect">
            <a:avLst/>
          </a:prstGeom>
          <a:ln>
            <a:noFill/>
          </a:ln>
          <a:effectLst>
            <a:outerShdw blurRad="292100" dist="139700" dir="2700000" algn="tl" rotWithShape="0">
              <a:srgbClr val="333333">
                <a:alpha val="65000"/>
              </a:srgbClr>
            </a:outerShdw>
          </a:effectLst>
        </p:spPr>
      </p:pic>
      <p:pic>
        <p:nvPicPr>
          <p:cNvPr id="25601" name="Picture 1" descr="C:\Users\jwilk\Desktop\Duplex Photo - 1.png"/>
          <p:cNvPicPr>
            <a:picLocks noChangeAspect="1" noChangeArrowheads="1"/>
          </p:cNvPicPr>
          <p:nvPr/>
        </p:nvPicPr>
        <p:blipFill>
          <a:blip r:embed="rId4" cstate="print"/>
          <a:srcRect/>
          <a:stretch>
            <a:fillRect/>
          </a:stretch>
        </p:blipFill>
        <p:spPr bwMode="auto">
          <a:xfrm>
            <a:off x="4079760" y="1600200"/>
            <a:ext cx="483564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 Multi-family Structure? </a:t>
            </a:r>
            <a:endParaRPr lang="en-US" b="1" dirty="0"/>
          </a:p>
        </p:txBody>
      </p:sp>
      <p:sp>
        <p:nvSpPr>
          <p:cNvPr id="3" name="Content Placeholder 2"/>
          <p:cNvSpPr>
            <a:spLocks noGrp="1"/>
          </p:cNvSpPr>
          <p:nvPr>
            <p:ph sz="quarter" idx="1"/>
          </p:nvPr>
        </p:nvSpPr>
        <p:spPr/>
        <p:txBody>
          <a:bodyPr/>
          <a:lstStyle/>
          <a:p>
            <a:pPr>
              <a:buNone/>
            </a:pPr>
            <a:r>
              <a:rPr lang="en-US" dirty="0" smtClean="0"/>
              <a:t> Multi-family Structure: 3 or more dwelling units</a:t>
            </a:r>
            <a:endParaRPr lang="en-US" dirty="0"/>
          </a:p>
        </p:txBody>
      </p:sp>
      <p:pic>
        <p:nvPicPr>
          <p:cNvPr id="23554" name="Picture 2" descr="P:\ADVANCE PLANNING\ZO Update\Non-Conforming in R-1\pics of 3 unit parcels\1785 47th Ave\DSC00128.JPG"/>
          <p:cNvPicPr>
            <a:picLocks noChangeAspect="1" noChangeArrowheads="1"/>
          </p:cNvPicPr>
          <p:nvPr/>
        </p:nvPicPr>
        <p:blipFill>
          <a:blip r:embed="rId3" cstate="print"/>
          <a:srcRect l="17500"/>
          <a:stretch>
            <a:fillRect/>
          </a:stretch>
        </p:blipFill>
        <p:spPr bwMode="auto">
          <a:xfrm>
            <a:off x="5029200" y="2590800"/>
            <a:ext cx="3810000" cy="3657600"/>
          </a:xfrm>
          <a:prstGeom prst="rect">
            <a:avLst/>
          </a:prstGeom>
          <a:ln>
            <a:noFill/>
          </a:ln>
          <a:effectLst>
            <a:outerShdw blurRad="292100" dist="139700" dir="2700000" algn="tl" rotWithShape="0">
              <a:srgbClr val="333333">
                <a:alpha val="65000"/>
              </a:srgbClr>
            </a:outerShdw>
          </a:effectLst>
        </p:spPr>
      </p:pic>
      <p:pic>
        <p:nvPicPr>
          <p:cNvPr id="23553" name="Picture 1" descr="P:\ADVANCE PLANNING\ZO Update\Non-Conforming in R-1\pics of 3 unit parcels\1745 47th Ave\DSC00125.JPG"/>
          <p:cNvPicPr>
            <a:picLocks noChangeAspect="1" noChangeArrowheads="1"/>
          </p:cNvPicPr>
          <p:nvPr/>
        </p:nvPicPr>
        <p:blipFill>
          <a:blip r:embed="rId4" cstate="print"/>
          <a:srcRect/>
          <a:stretch>
            <a:fillRect/>
          </a:stretch>
        </p:blipFill>
        <p:spPr bwMode="auto">
          <a:xfrm>
            <a:off x="304800" y="2209800"/>
            <a:ext cx="4531567"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 Multi-family Structure? </a:t>
            </a:r>
            <a:endParaRPr lang="en-US" dirty="0"/>
          </a:p>
        </p:txBody>
      </p:sp>
      <p:sp>
        <p:nvSpPr>
          <p:cNvPr id="3" name="Content Placeholder 2"/>
          <p:cNvSpPr>
            <a:spLocks noGrp="1"/>
          </p:cNvSpPr>
          <p:nvPr>
            <p:ph sz="quarter" idx="1"/>
          </p:nvPr>
        </p:nvSpPr>
        <p:spPr/>
        <p:txBody>
          <a:bodyPr/>
          <a:lstStyle/>
          <a:p>
            <a:pPr>
              <a:buNone/>
            </a:pPr>
            <a:r>
              <a:rPr lang="en-US" dirty="0" smtClean="0"/>
              <a:t> Multi-family Structure: 3 or more dwelling units </a:t>
            </a:r>
            <a:endParaRPr lang="en-US" dirty="0"/>
          </a:p>
        </p:txBody>
      </p:sp>
      <p:pic>
        <p:nvPicPr>
          <p:cNvPr id="7" name="Picture 6" descr="bay ave apartments.png"/>
          <p:cNvPicPr>
            <a:picLocks noChangeAspect="1"/>
          </p:cNvPicPr>
          <p:nvPr/>
        </p:nvPicPr>
        <p:blipFill>
          <a:blip r:embed="rId3" cstate="print"/>
          <a:stretch>
            <a:fillRect/>
          </a:stretch>
        </p:blipFill>
        <p:spPr>
          <a:xfrm>
            <a:off x="228600" y="2057400"/>
            <a:ext cx="5491208" cy="2469096"/>
          </a:xfrm>
          <a:prstGeom prst="rect">
            <a:avLst/>
          </a:prstGeom>
          <a:ln>
            <a:noFill/>
          </a:ln>
          <a:effectLst>
            <a:outerShdw blurRad="292100" dist="139700" dir="2700000" algn="tl" rotWithShape="0">
              <a:srgbClr val="333333">
                <a:alpha val="65000"/>
              </a:srgbClr>
            </a:outerShdw>
          </a:effectLst>
        </p:spPr>
      </p:pic>
      <p:pic>
        <p:nvPicPr>
          <p:cNvPr id="18434" name="Picture 2" descr="P:\ADVANCE PLANNING\ZO Update\Non-Conforming in R-1\pics of 3 unit parcels\5080 Garnet\5080 Garnet (3).JPG"/>
          <p:cNvPicPr>
            <a:picLocks noChangeAspect="1" noChangeArrowheads="1"/>
          </p:cNvPicPr>
          <p:nvPr/>
        </p:nvPicPr>
        <p:blipFill>
          <a:blip r:embed="rId4" cstate="print"/>
          <a:srcRect l="3000" t="2000"/>
          <a:stretch>
            <a:fillRect/>
          </a:stretch>
        </p:blipFill>
        <p:spPr bwMode="auto">
          <a:xfrm>
            <a:off x="4800600" y="3200400"/>
            <a:ext cx="4114800" cy="311791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Current Zoning Code</a:t>
            </a:r>
            <a:endParaRPr lang="en-US" b="1" dirty="0"/>
          </a:p>
        </p:txBody>
      </p:sp>
      <p:sp>
        <p:nvSpPr>
          <p:cNvPr id="6" name="Content Placeholder 5"/>
          <p:cNvSpPr>
            <a:spLocks noGrp="1"/>
          </p:cNvSpPr>
          <p:nvPr>
            <p:ph sz="quarter" idx="1"/>
          </p:nvPr>
        </p:nvSpPr>
        <p:spPr>
          <a:xfrm>
            <a:off x="301752" y="1527048"/>
            <a:ext cx="8537448" cy="2054352"/>
          </a:xfrm>
        </p:spPr>
        <p:txBody>
          <a:bodyPr/>
          <a:lstStyle/>
          <a:p>
            <a:endParaRPr lang="en-US" sz="2800" dirty="0" smtClean="0"/>
          </a:p>
          <a:p>
            <a:pPr>
              <a:buNone/>
            </a:pPr>
            <a:r>
              <a:rPr lang="en-US" sz="2800" dirty="0" smtClean="0"/>
              <a:t>	Multi-family structures with 3 or more units in a single family zone are </a:t>
            </a:r>
            <a:r>
              <a:rPr lang="en-US" sz="2800" b="1" dirty="0" smtClean="0"/>
              <a:t>non-conforming</a:t>
            </a:r>
            <a:endParaRPr lang="en-US" sz="2800" dirty="0" smtClean="0"/>
          </a:p>
        </p:txBody>
      </p:sp>
      <p:sp>
        <p:nvSpPr>
          <p:cNvPr id="4" name="Content Placeholder 2"/>
          <p:cNvSpPr txBox="1">
            <a:spLocks/>
          </p:cNvSpPr>
          <p:nvPr/>
        </p:nvSpPr>
        <p:spPr>
          <a:xfrm>
            <a:off x="228600" y="3581400"/>
            <a:ext cx="8686800" cy="2590800"/>
          </a:xfrm>
          <a:prstGeom prst="rect">
            <a:avLst/>
          </a:prstGeom>
          <a:solidFill>
            <a:schemeClr val="bg1"/>
          </a:solidFill>
          <a:ln>
            <a:solidFill>
              <a:schemeClr val="tx1"/>
            </a:solidFill>
          </a:ln>
        </p:spPr>
        <p:txBody>
          <a:bodyPr vert="horz">
            <a:noAutofit/>
          </a:bodyPr>
          <a:lstStyle/>
          <a:p>
            <a:r>
              <a:rPr lang="it-IT" sz="2800" b="1" dirty="0" smtClean="0"/>
              <a:t>Nonconforming</a:t>
            </a:r>
          </a:p>
          <a:p>
            <a:r>
              <a:rPr lang="it-IT" sz="1600" i="1" dirty="0" smtClean="0"/>
              <a:t>verb</a:t>
            </a:r>
            <a:r>
              <a:rPr lang="it-IT" sz="2400" dirty="0" smtClean="0"/>
              <a:t> </a:t>
            </a:r>
          </a:p>
          <a:p>
            <a:r>
              <a:rPr lang="it-IT" sz="1600" dirty="0" smtClean="0"/>
              <a:t>non·con·form·ing \-kən-ˈfȯrm</a:t>
            </a:r>
            <a:r>
              <a:rPr lang="en-US" sz="1600" dirty="0" smtClean="0"/>
              <a:t>/</a:t>
            </a:r>
            <a:endParaRPr lang="it-IT" sz="1600" dirty="0" smtClean="0"/>
          </a:p>
          <a:p>
            <a:endParaRPr lang="en-US" sz="1200" dirty="0" smtClean="0"/>
          </a:p>
          <a:p>
            <a:r>
              <a:rPr lang="en-US" sz="2800" dirty="0" smtClean="0"/>
              <a:t>an activity which was legal at the time established but not presently a permitted or conditional use in the zone.   </a:t>
            </a:r>
            <a:endParaRPr lang="en-US"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Current Zoning Code</a:t>
            </a:r>
            <a:endParaRPr lang="en-US" b="1" dirty="0"/>
          </a:p>
        </p:txBody>
      </p:sp>
      <p:sp>
        <p:nvSpPr>
          <p:cNvPr id="4" name="Content Placeholder 2"/>
          <p:cNvSpPr txBox="1">
            <a:spLocks/>
          </p:cNvSpPr>
          <p:nvPr/>
        </p:nvSpPr>
        <p:spPr>
          <a:xfrm>
            <a:off x="301752" y="1527048"/>
            <a:ext cx="8503920" cy="2130552"/>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endParaRPr kumimoji="0" lang="en-US" sz="40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228600" y="1828800"/>
            <a:ext cx="8686800" cy="3293209"/>
          </a:xfrm>
          <a:prstGeom prst="rect">
            <a:avLst/>
          </a:prstGeom>
          <a:solidFill>
            <a:schemeClr val="bg1"/>
          </a:solidFill>
          <a:ln>
            <a:solidFill>
              <a:schemeClr val="tx1"/>
            </a:solidFill>
          </a:ln>
        </p:spPr>
        <p:txBody>
          <a:bodyPr wrap="square" rtlCol="0">
            <a:spAutoFit/>
          </a:bodyPr>
          <a:lstStyle/>
          <a:p>
            <a:endParaRPr lang="en-US" sz="2600" dirty="0" smtClean="0"/>
          </a:p>
          <a:p>
            <a:pPr algn="ctr"/>
            <a:r>
              <a:rPr lang="en-US" sz="2800" dirty="0" smtClean="0"/>
              <a:t>Non-conforming multi-family homes must </a:t>
            </a:r>
            <a:r>
              <a:rPr lang="en-US" sz="2800" dirty="0" smtClean="0"/>
              <a:t>be discontinued </a:t>
            </a:r>
            <a:r>
              <a:rPr lang="en-US" sz="2800" dirty="0" smtClean="0"/>
              <a:t>or apply for an extension </a:t>
            </a:r>
            <a:r>
              <a:rPr lang="en-US" sz="2800" u="sng" dirty="0" smtClean="0"/>
              <a:t>50 years from the date the property became non-conforming, or June 26, 2019</a:t>
            </a:r>
            <a:r>
              <a:rPr lang="en-US" sz="2800" dirty="0" smtClean="0"/>
              <a:t>, whichever date is later. </a:t>
            </a:r>
          </a:p>
          <a:p>
            <a:pPr algn="ctr"/>
            <a:endParaRPr lang="en-US" sz="2600" dirty="0" smtClean="0"/>
          </a:p>
          <a:p>
            <a:pPr algn="ctr"/>
            <a:r>
              <a:rPr lang="en-US" sz="2000" b="1" dirty="0" smtClean="0"/>
              <a:t>(Ord. 764 § 1, 1994; Ord. 761 § 1, 1993)</a:t>
            </a:r>
            <a:endParaRPr lang="en-US" sz="2000" dirty="0" smtClean="0"/>
          </a:p>
          <a:p>
            <a:pPr algn="just"/>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2734</TotalTime>
  <Words>1975</Words>
  <Application>Microsoft Office PowerPoint</Application>
  <PresentationFormat>On-screen Show (4:3)</PresentationFormat>
  <Paragraphs>343</Paragraphs>
  <Slides>31</Slides>
  <Notes>16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Civic</vt:lpstr>
      <vt:lpstr>Multi-family Homes in  Single Family Zones</vt:lpstr>
      <vt:lpstr>What is a Dwelling Unit? </vt:lpstr>
      <vt:lpstr>What is a Single Family Home? </vt:lpstr>
      <vt:lpstr>What is a Multi-family Structure? </vt:lpstr>
      <vt:lpstr>What is a Multi-family Structure? </vt:lpstr>
      <vt:lpstr>What is a Multi-family Structure? </vt:lpstr>
      <vt:lpstr>What is a Multi-family Structure? </vt:lpstr>
      <vt:lpstr>Current Zoning Code</vt:lpstr>
      <vt:lpstr>Current Zoning Code</vt:lpstr>
      <vt:lpstr>City of Capitola</vt:lpstr>
      <vt:lpstr>City of Capitola</vt:lpstr>
      <vt:lpstr>City of Capitola</vt:lpstr>
      <vt:lpstr>City of Capitola</vt:lpstr>
      <vt:lpstr>Slide 14</vt:lpstr>
      <vt:lpstr>Public Outreach</vt:lpstr>
      <vt:lpstr>Survey Results: All Respondents</vt:lpstr>
      <vt:lpstr>Riverview to Monterey</vt:lpstr>
      <vt:lpstr>Riverview to Monterey</vt:lpstr>
      <vt:lpstr>Riverview to Monterey</vt:lpstr>
      <vt:lpstr>Jewel Box</vt:lpstr>
      <vt:lpstr>Jewel Box</vt:lpstr>
      <vt:lpstr>Jewel Box</vt:lpstr>
      <vt:lpstr>Depot Hill</vt:lpstr>
      <vt:lpstr>Depot Hill</vt:lpstr>
      <vt:lpstr>Depot Hill</vt:lpstr>
      <vt:lpstr>North of Capitola Road</vt:lpstr>
      <vt:lpstr>North of Capitola Road</vt:lpstr>
      <vt:lpstr>North of Capitola Road</vt:lpstr>
      <vt:lpstr>Slide 29</vt:lpstr>
      <vt:lpstr>Slide 30</vt:lpstr>
      <vt:lpstr>Slide 31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Multifamily Homes in  Single Family Neighborhoods</dc:title>
  <dc:creator>kcattan</dc:creator>
  <cp:lastModifiedBy>kcattan</cp:lastModifiedBy>
  <cp:revision>250</cp:revision>
  <dcterms:created xsi:type="dcterms:W3CDTF">2015-04-23T00:12:13Z</dcterms:created>
  <dcterms:modified xsi:type="dcterms:W3CDTF">2015-07-20T23:19:22Z</dcterms:modified>
</cp:coreProperties>
</file>